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9" r:id="rId1"/>
  </p:sldMasterIdLst>
  <p:sldIdLst>
    <p:sldId id="256" r:id="rId2"/>
  </p:sldIdLst>
  <p:sldSz cx="32399288" cy="43200638"/>
  <p:notesSz cx="13398500" cy="2010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9" userDrawn="1">
          <p15:clr>
            <a:srgbClr val="A4A3A4"/>
          </p15:clr>
        </p15:guide>
        <p15:guide id="2" pos="522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9"/>
  </p:normalViewPr>
  <p:slideViewPr>
    <p:cSldViewPr>
      <p:cViewPr>
        <p:scale>
          <a:sx n="32" d="100"/>
          <a:sy n="32" d="100"/>
        </p:scale>
        <p:origin x="1608" y="-944"/>
      </p:cViewPr>
      <p:guideLst>
        <p:guide orient="horz" pos="6189"/>
        <p:guide pos="522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05E89-DDA7-CB4E-99EF-DB525A19A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9911" y="7070108"/>
            <a:ext cx="24299466" cy="15040222"/>
          </a:xfrm>
        </p:spPr>
        <p:txBody>
          <a:bodyPr anchor="b"/>
          <a:lstStyle>
            <a:lvl1pPr algn="ctr">
              <a:defRPr sz="1594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AFB31B-66CD-6B40-8F24-1D0683302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6378"/>
            </a:lvl1pPr>
            <a:lvl2pPr marL="1214963" indent="0" algn="ctr">
              <a:buNone/>
              <a:defRPr sz="5315"/>
            </a:lvl2pPr>
            <a:lvl3pPr marL="2429927" indent="0" algn="ctr">
              <a:buNone/>
              <a:defRPr sz="4783"/>
            </a:lvl3pPr>
            <a:lvl4pPr marL="3644890" indent="0" algn="ctr">
              <a:buNone/>
              <a:defRPr sz="4252"/>
            </a:lvl4pPr>
            <a:lvl5pPr marL="4859853" indent="0" algn="ctr">
              <a:buNone/>
              <a:defRPr sz="4252"/>
            </a:lvl5pPr>
            <a:lvl6pPr marL="6074816" indent="0" algn="ctr">
              <a:buNone/>
              <a:defRPr sz="4252"/>
            </a:lvl6pPr>
            <a:lvl7pPr marL="7289780" indent="0" algn="ctr">
              <a:buNone/>
              <a:defRPr sz="4252"/>
            </a:lvl7pPr>
            <a:lvl8pPr marL="8504743" indent="0" algn="ctr">
              <a:buNone/>
              <a:defRPr sz="4252"/>
            </a:lvl8pPr>
            <a:lvl9pPr marL="9719706" indent="0" algn="ctr">
              <a:buNone/>
              <a:defRPr sz="4252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1D6071-4350-9448-9C1C-5A0AF2FE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8/8/25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18CB898-1B57-E44C-936A-2474B3CF2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BFCF69-F32C-544E-A189-59DAEF5C2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18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10ECA-DE7C-194A-86D1-95FA762F3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3A7BD3B-C867-364C-BD7B-1AE94391C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F706E9-577E-1A4E-991D-55CA1841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8/8/25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FA2D75-664F-3741-BB7A-A208687C3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17676A-53BA-ED47-8627-6AE5B3EA5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43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59F319-0F47-F84E-A62B-E9B86B0563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5741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F27D332-7D9C-3D46-B58D-457FC6CD8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451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00AF87-B87A-F74B-91B6-73F15BB5D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8/8/25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9CD362-9084-3C4A-9C46-B8424C435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34157C-A9B0-5047-B6EB-7349E646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782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476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A715FD-F5E1-C742-A9FD-990856216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91A192-6D69-5644-8B54-3FD095BB5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FA00A8-DDAA-054C-9EE8-57CD2AFD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8/8/25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6C9702-CAC1-BC4F-8050-64D8222B4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D3ECF3-4313-2842-85C3-65E7484A7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3904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068F87-7934-5B4B-94D9-FC79F1752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576" y="10770165"/>
            <a:ext cx="27944386" cy="17970262"/>
          </a:xfrm>
        </p:spPr>
        <p:txBody>
          <a:bodyPr anchor="b"/>
          <a:lstStyle>
            <a:lvl1pPr>
              <a:defRPr sz="1594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350E8A-CB2E-1345-BF7A-9CA8E245F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576" y="28910433"/>
            <a:ext cx="27944386" cy="9450136"/>
          </a:xfrm>
        </p:spPr>
        <p:txBody>
          <a:bodyPr/>
          <a:lstStyle>
            <a:lvl1pPr marL="0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1pPr>
            <a:lvl2pPr marL="1214963" indent="0">
              <a:buNone/>
              <a:defRPr sz="5315">
                <a:solidFill>
                  <a:schemeClr val="tx1">
                    <a:tint val="75000"/>
                  </a:schemeClr>
                </a:solidFill>
              </a:defRPr>
            </a:lvl2pPr>
            <a:lvl3pPr marL="2429927" indent="0">
              <a:buNone/>
              <a:defRPr sz="4783">
                <a:solidFill>
                  <a:schemeClr val="tx1">
                    <a:tint val="75000"/>
                  </a:schemeClr>
                </a:solidFill>
              </a:defRPr>
            </a:lvl3pPr>
            <a:lvl4pPr marL="364489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4pPr>
            <a:lvl5pPr marL="485985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5pPr>
            <a:lvl6pPr marL="607481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6pPr>
            <a:lvl7pPr marL="728978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7pPr>
            <a:lvl8pPr marL="850474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8pPr>
            <a:lvl9pPr marL="971970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508470-0E3F-0946-9874-75572E1D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8/8/25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A68F2E-E08D-1C4E-BD0A-D781F5DDF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880882-8510-004A-99A1-7F805F5D6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85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9BE908-BA8B-764A-91AC-474CE943E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1656AD-51D1-9140-81EB-E9E0B3C38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F0A0392-1B63-C542-9CBD-8319FC854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D2D6D0-F7EF-EA42-A37F-DCB4EB453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8/8/25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BC43804-FB91-CD4A-8793-B4D05DDD9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36B6B1A-A316-C34E-82A6-8B32FE15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17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B838D-759C-2245-A8FD-E62233080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1" y="2300037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593551-687E-3B4B-B4D9-46A95DEDD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1672" y="10590160"/>
            <a:ext cx="13706416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6795BC6-A451-3445-B599-6DD67D5B4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1672" y="15780233"/>
            <a:ext cx="13706416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87654B7-4A40-404B-A2D4-2FEA3C16A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2140" y="10590160"/>
            <a:ext cx="13773917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314ECC9-4091-E342-82E1-D41553D6BC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2140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C2A8258-5994-214F-9234-850A45CBE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8/8/25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B6771D8-49C0-A145-973F-773295B76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6DEB5E2-4821-0F48-9209-0DECA2A3A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0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C99F12-32FB-C349-87D4-CBB2CA7D3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04F5654-B773-3446-B4E6-15D0E1D8A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8/8/25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EA9DCBB-08A7-B648-9FFC-6CEC8312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7C23823-91D7-AD4A-949E-ACCFF2DBA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279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ACEC761-2CB1-0447-B3B0-E9DA54637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8/8/25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1736647-CD49-EF4E-ABC5-45F945787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6560570-3100-C447-BEA2-10DC2D9A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8A27B9-3AAB-2348-A2D2-3D47B1FBC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A22396-27F9-A94D-B245-624F79C9C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>
              <a:defRPr sz="8504"/>
            </a:lvl1pPr>
            <a:lvl2pPr>
              <a:defRPr sz="7441"/>
            </a:lvl2pPr>
            <a:lvl3pPr>
              <a:defRPr sz="6378"/>
            </a:lvl3pPr>
            <a:lvl4pPr>
              <a:defRPr sz="5315"/>
            </a:lvl4pPr>
            <a:lvl5pPr>
              <a:defRPr sz="5315"/>
            </a:lvl5pPr>
            <a:lvl6pPr>
              <a:defRPr sz="5315"/>
            </a:lvl6pPr>
            <a:lvl7pPr>
              <a:defRPr sz="5315"/>
            </a:lvl7pPr>
            <a:lvl8pPr>
              <a:defRPr sz="5315"/>
            </a:lvl8pPr>
            <a:lvl9pPr>
              <a:defRPr sz="531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6486F84-2B88-4644-B002-AC9714662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04C625A-3153-564E-89A8-8EC31955A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8/8/25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6504857-17C2-BF40-AC80-B49994969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7A3490-BF2A-464F-93EE-A8CC24207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93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D03C19-153C-BA40-A6B3-17164F9DC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F4B2EC8-0EB2-4449-8DA8-8D6969FC7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 marL="0" indent="0">
              <a:buNone/>
              <a:defRPr sz="8504"/>
            </a:lvl1pPr>
            <a:lvl2pPr marL="1214963" indent="0">
              <a:buNone/>
              <a:defRPr sz="7441"/>
            </a:lvl2pPr>
            <a:lvl3pPr marL="2429927" indent="0">
              <a:buNone/>
              <a:defRPr sz="6378"/>
            </a:lvl3pPr>
            <a:lvl4pPr marL="3644890" indent="0">
              <a:buNone/>
              <a:defRPr sz="5315"/>
            </a:lvl4pPr>
            <a:lvl5pPr marL="4859853" indent="0">
              <a:buNone/>
              <a:defRPr sz="5315"/>
            </a:lvl5pPr>
            <a:lvl6pPr marL="6074816" indent="0">
              <a:buNone/>
              <a:defRPr sz="5315"/>
            </a:lvl6pPr>
            <a:lvl7pPr marL="7289780" indent="0">
              <a:buNone/>
              <a:defRPr sz="5315"/>
            </a:lvl7pPr>
            <a:lvl8pPr marL="8504743" indent="0">
              <a:buNone/>
              <a:defRPr sz="5315"/>
            </a:lvl8pPr>
            <a:lvl9pPr marL="9719706" indent="0">
              <a:buNone/>
              <a:defRPr sz="5315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7301BD2-FD23-3245-A395-41D8AB6A6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83C9B1D-4FC2-C245-98BC-3B1ED832F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8/8/25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0EE295-6B8D-324F-94E5-32AFA2612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C0781F7-A3CC-A448-A51A-86059708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31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68ACCE7-FE66-FE4C-AA46-EF8D2E72D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451" y="2300037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4E8420-9841-5F4F-A9A2-AFC6513C0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B7C1D5-C4CA-E949-8FF2-E4B09E8D7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451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8/8/25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06A301-776B-ED4A-9989-1290B21A41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2264" y="40040594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31DD07-9D0C-7049-9AB4-1B1093BA5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1997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86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2429927" rtl="0" eaLnBrk="1" latinLnBrk="0" hangingPunct="1">
        <a:lnSpc>
          <a:spcPct val="90000"/>
        </a:lnSpc>
        <a:spcBef>
          <a:spcPct val="0"/>
        </a:spcBef>
        <a:buNone/>
        <a:defRPr sz="11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482" indent="-607482" algn="l" defTabSz="2429927" rtl="0" eaLnBrk="1" latinLnBrk="0" hangingPunct="1">
        <a:lnSpc>
          <a:spcPct val="90000"/>
        </a:lnSpc>
        <a:spcBef>
          <a:spcPts val="265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2244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03740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3pPr>
      <a:lvl4pPr marL="425237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546733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68229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89726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911222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1032718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1pPr>
      <a:lvl2pPr marL="121496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2pPr>
      <a:lvl3pPr marL="2429927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3pPr>
      <a:lvl4pPr marL="364489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485985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07481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28978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850474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971970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ject 229">
            <a:extLst>
              <a:ext uri="{FF2B5EF4-FFF2-40B4-BE49-F238E27FC236}">
                <a16:creationId xmlns:a16="http://schemas.microsoft.com/office/drawing/2014/main" id="{56C47994-F923-F54B-80A9-089D14815022}"/>
              </a:ext>
            </a:extLst>
          </p:cNvPr>
          <p:cNvPicPr/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418844" y="12266563"/>
            <a:ext cx="14340495" cy="1532755"/>
          </a:xfrm>
          <a:prstGeom prst="rect">
            <a:avLst/>
          </a:prstGeom>
        </p:spPr>
      </p:pic>
      <p:pic>
        <p:nvPicPr>
          <p:cNvPr id="36" name="object 229">
            <a:extLst>
              <a:ext uri="{FF2B5EF4-FFF2-40B4-BE49-F238E27FC236}">
                <a16:creationId xmlns:a16="http://schemas.microsoft.com/office/drawing/2014/main" id="{3E02E5D6-5FD8-D540-B3D8-E5254B10707A}"/>
              </a:ext>
            </a:extLst>
          </p:cNvPr>
          <p:cNvPicPr/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1045" y="8874919"/>
            <a:ext cx="14340495" cy="1532755"/>
          </a:xfrm>
          <a:prstGeom prst="rect">
            <a:avLst/>
          </a:prstGeom>
        </p:spPr>
      </p:pic>
      <p:pic>
        <p:nvPicPr>
          <p:cNvPr id="34" name="object 229">
            <a:extLst>
              <a:ext uri="{FF2B5EF4-FFF2-40B4-BE49-F238E27FC236}">
                <a16:creationId xmlns:a16="http://schemas.microsoft.com/office/drawing/2014/main" id="{54F03A81-534A-A347-84E2-330322E54D4B}"/>
              </a:ext>
            </a:extLst>
          </p:cNvPr>
          <p:cNvPicPr/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495044" y="22133719"/>
            <a:ext cx="14340495" cy="1532755"/>
          </a:xfrm>
          <a:prstGeom prst="rect">
            <a:avLst/>
          </a:prstGeom>
        </p:spPr>
      </p:pic>
      <p:pic>
        <p:nvPicPr>
          <p:cNvPr id="33" name="object 229">
            <a:extLst>
              <a:ext uri="{FF2B5EF4-FFF2-40B4-BE49-F238E27FC236}">
                <a16:creationId xmlns:a16="http://schemas.microsoft.com/office/drawing/2014/main" id="{36D4C362-99F8-F042-B966-2EE0A8B3CC13}"/>
              </a:ext>
            </a:extLst>
          </p:cNvPr>
          <p:cNvPicPr/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40235" y="27377347"/>
            <a:ext cx="14340495" cy="1532755"/>
          </a:xfrm>
          <a:prstGeom prst="rect">
            <a:avLst/>
          </a:prstGeom>
        </p:spPr>
      </p:pic>
      <p:pic>
        <p:nvPicPr>
          <p:cNvPr id="32" name="object 229">
            <a:extLst>
              <a:ext uri="{FF2B5EF4-FFF2-40B4-BE49-F238E27FC236}">
                <a16:creationId xmlns:a16="http://schemas.microsoft.com/office/drawing/2014/main" id="{A8146FFC-D5BE-E24E-9710-501CFF5AD0BB}"/>
              </a:ext>
            </a:extLst>
          </p:cNvPr>
          <p:cNvPicPr/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495044" y="36836163"/>
            <a:ext cx="14340495" cy="1532755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5050650" y="448179"/>
            <a:ext cx="21047689" cy="1399627"/>
          </a:xfrm>
          <a:prstGeom prst="rect">
            <a:avLst/>
          </a:prstGeom>
        </p:spPr>
        <p:txBody>
          <a:bodyPr vert="horz" wrap="square" lIns="0" tIns="154191" rIns="0" bIns="0" rtlCol="0">
            <a:spAutoFit/>
          </a:bodyPr>
          <a:lstStyle/>
          <a:p>
            <a:pPr marL="5400644" marR="10916" indent="-5374718" algn="ctr">
              <a:lnSpc>
                <a:spcPts val="9713"/>
              </a:lnSpc>
              <a:spcBef>
                <a:spcPts val="1214"/>
              </a:spcBef>
            </a:pPr>
            <a:endParaRPr sz="8703" dirty="0">
              <a:latin typeface="Trebuchet MS"/>
              <a:cs typeface="Trebuchet MS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9997499" y="3953083"/>
            <a:ext cx="12404290" cy="714651"/>
          </a:xfrm>
          <a:prstGeom prst="rect">
            <a:avLst/>
          </a:prstGeom>
        </p:spPr>
        <p:txBody>
          <a:bodyPr vert="horz" wrap="square" lIns="0" tIns="60039" rIns="0" bIns="0" rtlCol="0">
            <a:spAutoFit/>
          </a:bodyPr>
          <a:lstStyle/>
          <a:p>
            <a:pPr marL="27290" marR="10916" indent="1088861" algn="ctr">
              <a:lnSpc>
                <a:spcPts val="5071"/>
              </a:lnSpc>
              <a:spcBef>
                <a:spcPts val="473"/>
              </a:spcBef>
            </a:pPr>
            <a:r>
              <a:rPr lang="pt-BR" sz="4800" spc="-32" dirty="0">
                <a:solidFill>
                  <a:srgbClr val="231F20"/>
                </a:solidFill>
                <a:latin typeface="Cambria"/>
                <a:cs typeface="Cambria"/>
              </a:rPr>
              <a:t>20 e 21 de agosto de 2025</a:t>
            </a:r>
          </a:p>
        </p:txBody>
      </p:sp>
      <p:pic>
        <p:nvPicPr>
          <p:cNvPr id="229" name="object 229"/>
          <p:cNvPicPr/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7386" y="36298164"/>
            <a:ext cx="14340495" cy="1532755"/>
          </a:xfrm>
          <a:prstGeom prst="rect">
            <a:avLst/>
          </a:prstGeom>
        </p:spPr>
      </p:pic>
      <p:sp>
        <p:nvSpPr>
          <p:cNvPr id="232" name="object 232"/>
          <p:cNvSpPr/>
          <p:nvPr/>
        </p:nvSpPr>
        <p:spPr>
          <a:xfrm>
            <a:off x="0" y="42559361"/>
            <a:ext cx="32399288" cy="727132"/>
          </a:xfrm>
          <a:custGeom>
            <a:avLst/>
            <a:gdLst/>
            <a:ahLst/>
            <a:cxnLst/>
            <a:rect l="l" t="t" r="r" b="b"/>
            <a:pathLst>
              <a:path w="13369290" h="1638934">
                <a:moveTo>
                  <a:pt x="13368777" y="0"/>
                </a:moveTo>
                <a:lnTo>
                  <a:pt x="0" y="0"/>
                </a:lnTo>
                <a:lnTo>
                  <a:pt x="0" y="1638813"/>
                </a:lnTo>
                <a:lnTo>
                  <a:pt x="13368777" y="1638813"/>
                </a:lnTo>
                <a:lnTo>
                  <a:pt x="133687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square" lIns="0" tIns="0" rIns="0" bIns="0" rtlCol="0"/>
          <a:lstStyle/>
          <a:p>
            <a:endParaRPr sz="8728" dirty="0"/>
          </a:p>
        </p:txBody>
      </p:sp>
      <p:sp>
        <p:nvSpPr>
          <p:cNvPr id="233" name="object 233"/>
          <p:cNvSpPr txBox="1"/>
          <p:nvPr/>
        </p:nvSpPr>
        <p:spPr>
          <a:xfrm>
            <a:off x="4790810" y="9103519"/>
            <a:ext cx="6074834" cy="959027"/>
          </a:xfrm>
          <a:prstGeom prst="rect">
            <a:avLst/>
          </a:prstGeom>
        </p:spPr>
        <p:txBody>
          <a:bodyPr vert="horz" wrap="square" lIns="0" tIns="32748" rIns="0" bIns="0" rtlCol="0">
            <a:spAutoFit/>
          </a:bodyPr>
          <a:lstStyle/>
          <a:p>
            <a:pPr marL="27290" algn="ctr">
              <a:spcBef>
                <a:spcPts val="258"/>
              </a:spcBef>
            </a:pPr>
            <a:r>
              <a:rPr sz="6017" spc="183" dirty="0">
                <a:solidFill>
                  <a:schemeClr val="bg1"/>
                </a:solidFill>
                <a:latin typeface="Arial MT"/>
                <a:cs typeface="Arial MT"/>
              </a:rPr>
              <a:t>INTRODUÇÃO</a:t>
            </a:r>
            <a:endParaRPr sz="6017" dirty="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3439345" y="27654448"/>
            <a:ext cx="9102699" cy="956271"/>
          </a:xfrm>
          <a:prstGeom prst="rect">
            <a:avLst/>
          </a:prstGeom>
        </p:spPr>
        <p:txBody>
          <a:bodyPr vert="horz" wrap="square" lIns="0" tIns="30019" rIns="0" bIns="0" rtlCol="0">
            <a:spAutoFit/>
          </a:bodyPr>
          <a:lstStyle/>
          <a:p>
            <a:pPr marL="27290" algn="ctr">
              <a:spcBef>
                <a:spcPts val="236"/>
              </a:spcBef>
            </a:pPr>
            <a:r>
              <a:rPr lang="pt-BR" sz="6017" spc="54" dirty="0">
                <a:solidFill>
                  <a:schemeClr val="bg1"/>
                </a:solidFill>
                <a:latin typeface="Arial MT"/>
                <a:cs typeface="Arial MT"/>
              </a:rPr>
              <a:t>OBJETIVO</a:t>
            </a:r>
            <a:endParaRPr sz="6017" dirty="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18942844" y="12532519"/>
            <a:ext cx="11963399" cy="950760"/>
          </a:xfrm>
          <a:prstGeom prst="rect">
            <a:avLst/>
          </a:prstGeom>
        </p:spPr>
        <p:txBody>
          <a:bodyPr vert="horz" wrap="square" lIns="0" tIns="24561" rIns="0" bIns="0" rtlCol="0">
            <a:spAutoFit/>
          </a:bodyPr>
          <a:lstStyle/>
          <a:p>
            <a:pPr marL="27290">
              <a:spcBef>
                <a:spcPts val="193"/>
              </a:spcBef>
            </a:pPr>
            <a:r>
              <a:rPr lang="pt-BR" sz="6017" spc="107" dirty="0">
                <a:solidFill>
                  <a:schemeClr val="bg1"/>
                </a:solidFill>
                <a:latin typeface="Arial MT"/>
                <a:cs typeface="Arial MT"/>
              </a:rPr>
              <a:t>RESULTADOS E DISCUSSÕES</a:t>
            </a:r>
            <a:endParaRPr sz="6017" dirty="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5071673" y="36571225"/>
            <a:ext cx="5793971" cy="954894"/>
          </a:xfrm>
          <a:prstGeom prst="rect">
            <a:avLst/>
          </a:prstGeom>
        </p:spPr>
        <p:txBody>
          <a:bodyPr vert="horz" wrap="square" lIns="0" tIns="28655" rIns="0" bIns="0" rtlCol="0">
            <a:spAutoFit/>
          </a:bodyPr>
          <a:lstStyle/>
          <a:p>
            <a:pPr marL="27290" algn="ctr">
              <a:spcBef>
                <a:spcPts val="226"/>
              </a:spcBef>
            </a:pPr>
            <a:r>
              <a:rPr lang="pt-BR" sz="6017" spc="54" dirty="0">
                <a:solidFill>
                  <a:schemeClr val="bg1"/>
                </a:solidFill>
                <a:latin typeface="Arial MT"/>
                <a:cs typeface="Arial MT"/>
              </a:rPr>
              <a:t>METODOLOGIA</a:t>
            </a:r>
            <a:endParaRPr sz="6017" dirty="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21838444" y="37122339"/>
            <a:ext cx="5639553" cy="960405"/>
          </a:xfrm>
          <a:prstGeom prst="rect">
            <a:avLst/>
          </a:prstGeom>
        </p:spPr>
        <p:txBody>
          <a:bodyPr vert="horz" wrap="square" lIns="0" tIns="34113" rIns="0" bIns="0" rtlCol="0">
            <a:spAutoFit/>
          </a:bodyPr>
          <a:lstStyle/>
          <a:p>
            <a:pPr marL="27290" algn="ctr">
              <a:spcBef>
                <a:spcPts val="269"/>
              </a:spcBef>
            </a:pPr>
            <a:r>
              <a:rPr sz="6017" spc="97" dirty="0">
                <a:solidFill>
                  <a:schemeClr val="bg1"/>
                </a:solidFill>
                <a:latin typeface="Arial MT"/>
                <a:cs typeface="Arial MT"/>
              </a:rPr>
              <a:t>REFERÊNCIAS</a:t>
            </a:r>
            <a:endParaRPr sz="6017" dirty="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21152644" y="22362319"/>
            <a:ext cx="6684773" cy="953516"/>
          </a:xfrm>
          <a:prstGeom prst="rect">
            <a:avLst/>
          </a:prstGeom>
        </p:spPr>
        <p:txBody>
          <a:bodyPr vert="horz" wrap="square" lIns="0" tIns="27290" rIns="0" bIns="0" rtlCol="0">
            <a:spAutoFit/>
          </a:bodyPr>
          <a:lstStyle/>
          <a:p>
            <a:pPr marL="27290" algn="ctr">
              <a:spcBef>
                <a:spcPts val="215"/>
              </a:spcBef>
            </a:pPr>
            <a:r>
              <a:rPr sz="6017" spc="97" dirty="0">
                <a:solidFill>
                  <a:schemeClr val="bg1"/>
                </a:solidFill>
                <a:latin typeface="Arial MT"/>
                <a:cs typeface="Arial MT"/>
              </a:rPr>
              <a:t>CONCLUSÕES</a:t>
            </a:r>
            <a:endParaRPr sz="6017" dirty="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239" name="CaixaDeTexto 238">
            <a:extLst>
              <a:ext uri="{FF2B5EF4-FFF2-40B4-BE49-F238E27FC236}">
                <a16:creationId xmlns:a16="http://schemas.microsoft.com/office/drawing/2014/main" id="{CCA5A368-478E-5F6E-E271-E9CBD4638091}"/>
              </a:ext>
            </a:extLst>
          </p:cNvPr>
          <p:cNvSpPr txBox="1"/>
          <p:nvPr/>
        </p:nvSpPr>
        <p:spPr>
          <a:xfrm>
            <a:off x="8211609" y="916518"/>
            <a:ext cx="1622693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spc="290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II</a:t>
            </a:r>
            <a:r>
              <a:rPr lang="pt-BR" sz="6600" b="1" spc="-11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pt-BR" sz="6600" b="1" spc="43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MOSTRA</a:t>
            </a:r>
            <a:r>
              <a:rPr lang="pt-BR" sz="6600" b="1" spc="-11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pt-BR" sz="6600" b="1" spc="204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DE</a:t>
            </a:r>
            <a:r>
              <a:rPr lang="pt-BR" sz="6600" b="1" spc="-11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pt-BR" sz="6600" b="1" spc="118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PESQUISA</a:t>
            </a:r>
            <a:r>
              <a:rPr lang="pt-BR" sz="6600" b="1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pt-BR" sz="6600" b="1" spc="129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INTERDISCIPLINAR E EXTENSÃO DO </a:t>
            </a:r>
            <a:r>
              <a:rPr lang="pt-BR" sz="6600" b="1" spc="-2589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pt-BR" sz="6600" b="1" spc="279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I</a:t>
            </a:r>
            <a:r>
              <a:rPr lang="pt-BR" sz="6600" b="1" spc="-204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F</a:t>
            </a:r>
            <a:r>
              <a:rPr lang="pt-BR" sz="6600" b="1" spc="333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PI-</a:t>
            </a:r>
            <a:r>
              <a:rPr lang="pt-BR" sz="6600" b="1" spc="-183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CA</a:t>
            </a:r>
            <a:r>
              <a:rPr lang="pt-BR" sz="6600" b="1" spc="226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MPUS</a:t>
            </a:r>
            <a:r>
              <a:rPr lang="pt-BR" sz="6600" b="1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pt-BR" sz="6600" b="1" spc="451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P</a:t>
            </a:r>
            <a:r>
              <a:rPr lang="pt-BR" sz="6600" b="1" spc="215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I</a:t>
            </a:r>
            <a:r>
              <a:rPr lang="pt-BR" sz="6600" b="1" spc="161" dirty="0">
                <a:solidFill>
                  <a:schemeClr val="accent2">
                    <a:lumMod val="50000"/>
                  </a:schemeClr>
                </a:solidFill>
                <a:latin typeface="Trebuchet MS"/>
                <a:cs typeface="Trebuchet MS"/>
              </a:rPr>
              <a:t>COS</a:t>
            </a:r>
            <a:endParaRPr lang="pt-BR" sz="6600" b="1" dirty="0">
              <a:solidFill>
                <a:schemeClr val="accent2">
                  <a:lumMod val="50000"/>
                </a:schemeClr>
              </a:solidFill>
              <a:latin typeface="Trebuchet MS"/>
              <a:cs typeface="Trebuchet MS"/>
            </a:endParaRPr>
          </a:p>
        </p:txBody>
      </p:sp>
      <p:pic>
        <p:nvPicPr>
          <p:cNvPr id="243" name="Imagem 242">
            <a:extLst>
              <a:ext uri="{FF2B5EF4-FFF2-40B4-BE49-F238E27FC236}">
                <a16:creationId xmlns:a16="http://schemas.microsoft.com/office/drawing/2014/main" id="{2A867A08-5B28-A54A-B5BF-9421DA71CF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58253" y="240331"/>
            <a:ext cx="7085844" cy="5117554"/>
          </a:xfrm>
          <a:prstGeom prst="rect">
            <a:avLst/>
          </a:prstGeom>
        </p:spPr>
      </p:pic>
      <p:sp>
        <p:nvSpPr>
          <p:cNvPr id="253" name="CaixaDeTexto 252">
            <a:extLst>
              <a:ext uri="{FF2B5EF4-FFF2-40B4-BE49-F238E27FC236}">
                <a16:creationId xmlns:a16="http://schemas.microsoft.com/office/drawing/2014/main" id="{733122FD-CFCE-3FBF-9C28-BE6FC15B37B1}"/>
              </a:ext>
            </a:extLst>
          </p:cNvPr>
          <p:cNvSpPr txBox="1"/>
          <p:nvPr/>
        </p:nvSpPr>
        <p:spPr>
          <a:xfrm>
            <a:off x="741374" y="29214902"/>
            <a:ext cx="1438272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pt-BR" sz="4000" dirty="0"/>
              <a:t>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GERAL:</a:t>
            </a:r>
            <a:r>
              <a:rPr lang="pt-BR" sz="4000" dirty="0"/>
              <a:t> </a:t>
            </a:r>
            <a:r>
              <a:rPr lang="pt-BR" sz="4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proporcionar aos alunos experiencias práticas que complementem o aprendizado teórico, estimulando o interesse pela química através de visitas técnicas em locais não formais.</a:t>
            </a:r>
          </a:p>
          <a:p>
            <a:pPr algn="just"/>
            <a:r>
              <a:rPr lang="pt-BR" sz="40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OBJETIVOS ESPECÍFICOS: </a:t>
            </a:r>
          </a:p>
          <a:p>
            <a:pPr marL="571500" indent="-571500" algn="just">
              <a:buFontTx/>
              <a:buChar char="-"/>
            </a:pPr>
            <a:r>
              <a:rPr lang="pt-BR" sz="40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Realizar uma aula em uma cozinha escolar: aprender sobre reações químicas. </a:t>
            </a:r>
          </a:p>
          <a:p>
            <a:pPr marL="571500" indent="-571500" algn="just">
              <a:buFontTx/>
              <a:buChar char="-"/>
            </a:pPr>
            <a:r>
              <a:rPr lang="pt-BR" sz="40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Realizar uma aula em uma fábrica de cajuína: aprender sobre transformações químicas e fermentação. </a:t>
            </a:r>
          </a:p>
          <a:p>
            <a:pPr marL="571500" indent="-571500" algn="just">
              <a:buFontTx/>
              <a:buChar char="-"/>
            </a:pPr>
            <a:r>
              <a:rPr lang="pt-BR" sz="40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Realizar aula em um museu arqueológico: aprender sobre radioatividade e datação do C</a:t>
            </a:r>
            <a:r>
              <a:rPr lang="pt-BR" sz="4000" baseline="300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14</a:t>
            </a:r>
            <a:r>
              <a:rPr lang="pt-BR" sz="40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.</a:t>
            </a:r>
          </a:p>
        </p:txBody>
      </p:sp>
      <p:sp>
        <p:nvSpPr>
          <p:cNvPr id="254" name="CaixaDeTexto 253">
            <a:extLst>
              <a:ext uri="{FF2B5EF4-FFF2-40B4-BE49-F238E27FC236}">
                <a16:creationId xmlns:a16="http://schemas.microsoft.com/office/drawing/2014/main" id="{04AA2FA9-7474-2643-8469-FCA03702BD1D}"/>
              </a:ext>
            </a:extLst>
          </p:cNvPr>
          <p:cNvSpPr txBox="1"/>
          <p:nvPr/>
        </p:nvSpPr>
        <p:spPr>
          <a:xfrm>
            <a:off x="730844" y="35368995"/>
            <a:ext cx="8991800" cy="6536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56" name="CaixaDeTexto 255">
            <a:extLst>
              <a:ext uri="{FF2B5EF4-FFF2-40B4-BE49-F238E27FC236}">
                <a16:creationId xmlns:a16="http://schemas.microsoft.com/office/drawing/2014/main" id="{C5067B01-2DF2-C73D-A6FC-C92F047EC69F}"/>
              </a:ext>
            </a:extLst>
          </p:cNvPr>
          <p:cNvSpPr txBox="1"/>
          <p:nvPr/>
        </p:nvSpPr>
        <p:spPr>
          <a:xfrm>
            <a:off x="17418844" y="23886319"/>
            <a:ext cx="14359076" cy="12793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4000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 base nos resultados obtidos da enquete, observou-se a importância de aulas em espaços não-formais que pode possibilitar maior contextualização do tema da aula. Uma vez que 80% dos alunos sugerem que gostariam de realizar mais atividades em espaços não-formais, pode-se entender como mais uma alternativa para o ensino de Química. Quando os alunos têm a visitar locais fora do ambiente escolar, não só lhes facilitam a compreensão de conceitos químicos, mas fazem com que toda sua aprendizagem seja mais din</a:t>
            </a:r>
            <a:r>
              <a:rPr lang="pt-BR" sz="4000" kern="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âmica e</a:t>
            </a:r>
            <a:r>
              <a:rPr lang="pt-BR" sz="4000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envolvente. Essa abordagem não só ajuda a despertar a curiosidade do aluno, mas também possibilita relacionar a Química com o cotidiano, desenvolvendo assim, a capacidade de relacionar e perceber a química em outros espaços fora do ambiente escolar. Apoiados em </a:t>
            </a:r>
            <a:r>
              <a:rPr lang="pt-BR" sz="4000" kern="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Jacobucci</a:t>
            </a:r>
            <a:r>
              <a:rPr lang="pt-BR" sz="4000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(2008), entendemos como espaços não-formais não institucionalizados de nossa proposta de atividade de extensão a cozinha escolar e a fábrica da cajuína, e espaço não-formal institucionalizado o museu. </a:t>
            </a:r>
            <a:endParaRPr lang="pt-BR" sz="40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8AD4DB8-50C7-43D1-4AB5-92FAB4085BAE}"/>
              </a:ext>
            </a:extLst>
          </p:cNvPr>
          <p:cNvSpPr txBox="1"/>
          <p:nvPr/>
        </p:nvSpPr>
        <p:spPr>
          <a:xfrm>
            <a:off x="17418844" y="14197549"/>
            <a:ext cx="14477999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Os resultados da enquete aplicada com alunos do ensino médio revelam uma maior predominância de estudantes cursando o 2º ano (55%), o que indica uma familiaridade significativa com os conteúdos abordados. Em relação às aulas de Química, 80% dos alunos afirmam nunca ter tido aula em espaços não-formais, no entanto, eles apresentaram interesse em aprender Química de forma prática e interativa em espaços não-formais. Esses dados indicam a necessidade de iniciativas que promovam a educação química além do currículo tradicional, potencializando o interesse dos alunos pela disciplina e tornando o aprendizado mais dinâmico e envolvente.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21DF9B6-4EAF-55A7-EC2C-9EAE3411953C}"/>
              </a:ext>
            </a:extLst>
          </p:cNvPr>
          <p:cNvSpPr txBox="1"/>
          <p:nvPr/>
        </p:nvSpPr>
        <p:spPr>
          <a:xfrm>
            <a:off x="761218" y="10709017"/>
            <a:ext cx="14382724" cy="16096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A contextualização dos conhecimentos de Química no processo de ensino-aprendizagem é extremamente  necessária para tornar os conceitos químicos mais próximos do cotidiano dos estudantes. A partir de exemplos reais, o professor pode despertar a curiosidade e o interesse dos alunos, facilitando o entendimento e a aprendizagem através de estudos em espaços não-formais, pois é uma excelente maneira de contextualizar a Química. Para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Jacobucci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(2008) “espaço não-formal é todo aquele espaço onde pode ocorrer uma prática educativa”. Neste sentido, os espaços não-formais podem ser, ou não, institucionalizados, ou seja, que dispõe, ou não, de planejamento, estrutura física e monitores qualificados para prática educativa dentro deste espaço (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Jacobucci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, 2008). Portanto,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n</a:t>
            </a:r>
            <a:r>
              <a:rPr lang="pt-BR" sz="4000" b="0" i="0" u="none" strike="noStrike" cap="none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esta proposta de extensão sugerimos a realização de visitas a espaços não formais, para a condução de aulas de química. Esses locais oferecem uma diversidade de informações e experiências interativas que enriquecem o ensino, permitindo que os alunos aprendam de forma prática e vivencial. Essa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abordagem visa integrar o conteúdo ao cotidiano dos alunos e superar as limitações do ensino tradicional e fragmentado, promovendo uma percepção mais profunda do objeto de estudo. Para isso, foi feita uma enquete onde revelou que a maioria dos participantes (estudantes de ensino médio) nunca tiveram aula em espaços não formais, como será visto mais a diante.</a:t>
            </a:r>
            <a:endParaRPr lang="pt-BR" sz="4000" b="0" i="0" u="none" strike="noStrike" cap="none" dirty="0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F77A3DB-6F73-5915-DAEB-23B319D0D197}"/>
              </a:ext>
            </a:extLst>
          </p:cNvPr>
          <p:cNvSpPr txBox="1"/>
          <p:nvPr/>
        </p:nvSpPr>
        <p:spPr>
          <a:xfrm>
            <a:off x="1517546" y="5228446"/>
            <a:ext cx="296418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6000" b="1" i="0" u="none" strike="noStrike" cap="none" dirty="0">
                <a:solidFill>
                  <a:srgbClr val="000000"/>
                </a:solidFill>
                <a:latin typeface="Trebuchet MS" panose="020B0603020202020204" pitchFamily="34" charset="0"/>
                <a:ea typeface="Arial"/>
                <a:cs typeface="Arial" panose="020B0604020202020204" pitchFamily="34" charset="0"/>
                <a:sym typeface="Arial"/>
              </a:rPr>
              <a:t>A QUÍMICA EM ESPAÇOS NÃO FORMAIS: uma proposta de atividade de extensão universitária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DC4966C7-C0FB-2756-2EBB-6BC5BFC452C4}"/>
              </a:ext>
            </a:extLst>
          </p:cNvPr>
          <p:cNvSpPr txBox="1"/>
          <p:nvPr/>
        </p:nvSpPr>
        <p:spPr>
          <a:xfrm>
            <a:off x="818342" y="38160067"/>
            <a:ext cx="143256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Serão realizadas visitas técnicas a fabricas de cajuína, museus arqueológicos e cozinhas escolares, onde os alunos poderão observar processos químicos na pratica. Cada aula terá duração de 2 horas e essas atividades serão realizadas em grupos pequenos para estimular a colaboração e o trabalho em equipe.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6BA783F-8EF8-3E1C-AD1D-2C17F9AA30F0}"/>
              </a:ext>
            </a:extLst>
          </p:cNvPr>
          <p:cNvSpPr txBox="1"/>
          <p:nvPr/>
        </p:nvSpPr>
        <p:spPr>
          <a:xfrm>
            <a:off x="1923048" y="7201986"/>
            <a:ext cx="288307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lang="pt-BR" sz="4000" b="1" dirty="0">
                <a:latin typeface="Arial "/>
              </a:rPr>
              <a:t>LETÍCIA DA SILVA, MARIA YASMIN, THAYSSA RIBEIRO, </a:t>
            </a:r>
            <a:r>
              <a:rPr lang="pt-BR" sz="4000" b="1" i="0" u="none" strike="noStrike" cap="none" dirty="0">
                <a:solidFill>
                  <a:srgbClr val="000000"/>
                </a:solidFill>
                <a:latin typeface="Arial "/>
                <a:ea typeface="Arial"/>
                <a:cs typeface="Arial"/>
                <a:sym typeface="Arial"/>
              </a:rPr>
              <a:t>CLAUDIANE LIMA (orientadora).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796D4CF-93BA-3D66-1F27-FD38F92B0B80}"/>
              </a:ext>
            </a:extLst>
          </p:cNvPr>
          <p:cNvSpPr txBox="1"/>
          <p:nvPr/>
        </p:nvSpPr>
        <p:spPr>
          <a:xfrm>
            <a:off x="17495044" y="38973123"/>
            <a:ext cx="141731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 "/>
              </a:rPr>
              <a:t>JACOBUCCI, Daniela Franco Carvalho. Contribuições dos espaços não formais de educação para a formação da cultura científica. </a:t>
            </a:r>
            <a:r>
              <a:rPr lang="pt-BR" sz="3200" b="1" dirty="0">
                <a:latin typeface="Arial "/>
              </a:rPr>
              <a:t>Em Extensão</a:t>
            </a:r>
            <a:r>
              <a:rPr lang="pt-BR" sz="3200" dirty="0">
                <a:latin typeface="Arial "/>
              </a:rPr>
              <a:t>, Uberlândia, v.7, 2008. </a:t>
            </a:r>
          </a:p>
          <a:p>
            <a:endParaRPr lang="pt-BR" sz="3200" dirty="0">
              <a:latin typeface="Arial 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CA02438-DB78-086D-A1AE-1057B374EF96}"/>
              </a:ext>
            </a:extLst>
          </p:cNvPr>
          <p:cNvSpPr txBox="1"/>
          <p:nvPr/>
        </p:nvSpPr>
        <p:spPr>
          <a:xfrm>
            <a:off x="17418844" y="9408319"/>
            <a:ext cx="143256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Os alunos serão incentivados a fazer perguntas e a discutir as experiencias. Ao final da atividade, será aplicada uma pesquisa para avaliar o entendimento dos alunos e seu nível de interesse pela química após as experiencias praticas..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A113F30-C392-9B4E-8EEE-BE82BA0AE8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27468" y="93620"/>
            <a:ext cx="4900368" cy="49003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764</Words>
  <Application>Microsoft Macintosh PowerPoint</Application>
  <PresentationFormat>Personalizar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0" baseType="lpstr">
      <vt:lpstr>Aptos</vt:lpstr>
      <vt:lpstr>Arial</vt:lpstr>
      <vt:lpstr>Arial </vt:lpstr>
      <vt:lpstr>Arial MT</vt:lpstr>
      <vt:lpstr>Calibri</vt:lpstr>
      <vt:lpstr>Calibri Light</vt:lpstr>
      <vt:lpstr>Cambria</vt:lpstr>
      <vt:lpstr>Trebuchet MS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 título-3</dc:title>
  <dc:creator>Madson Alef</dc:creator>
  <cp:lastModifiedBy>Microsoft Office User</cp:lastModifiedBy>
  <cp:revision>8</cp:revision>
  <dcterms:created xsi:type="dcterms:W3CDTF">2024-08-15T01:02:10Z</dcterms:created>
  <dcterms:modified xsi:type="dcterms:W3CDTF">2025-08-08T14:33:09Z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2024-08-14T00:00:00Z</vt:filetime>
  </property>
  <property fmtid="{D5CDD505-2E9C-101B-9397-08002B2CF9AE}" pid="3" name="Creator">
    <vt:lpwstr>CorelDRAW 2022</vt:lpwstr>
  </property>
  <property fmtid="{D5CDD505-2E9C-101B-9397-08002B2CF9AE}" pid="4" name="LastSaved">
    <vt:filetime>2024-08-15T00:00:00Z</vt:filetime>
  </property>
</Properties>
</file>