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Times New Roman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ap.ifpi.edu.br/eventos/inscricao/2107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1698" y="457529"/>
            <a:ext cx="21492275" cy="12856201"/>
            <a:chOff x="0" y="0"/>
            <a:chExt cx="10615574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15574" cy="6350000"/>
            </a:xfrm>
            <a:custGeom>
              <a:avLst/>
              <a:gdLst/>
              <a:ahLst/>
              <a:cxnLst/>
              <a:rect l="l" t="t" r="r" b="b"/>
              <a:pathLst>
                <a:path w="10615574" h="6350000">
                  <a:moveTo>
                    <a:pt x="5307787" y="0"/>
                  </a:moveTo>
                  <a:cubicBezTo>
                    <a:pt x="2376377" y="0"/>
                    <a:pt x="0" y="1421496"/>
                    <a:pt x="0" y="3175000"/>
                  </a:cubicBezTo>
                  <a:cubicBezTo>
                    <a:pt x="0" y="4928504"/>
                    <a:pt x="2376377" y="6350000"/>
                    <a:pt x="5307787" y="6350000"/>
                  </a:cubicBezTo>
                  <a:cubicBezTo>
                    <a:pt x="8239196" y="6350000"/>
                    <a:pt x="10615574" y="4928504"/>
                    <a:pt x="10615574" y="3175000"/>
                  </a:cubicBezTo>
                  <a:cubicBezTo>
                    <a:pt x="10615574" y="1421496"/>
                    <a:pt x="8239196" y="0"/>
                    <a:pt x="5307787" y="0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17940" y="3509417"/>
            <a:ext cx="10448" cy="173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28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28700" y="1932305"/>
            <a:ext cx="8663091" cy="285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9"/>
              </a:lnSpc>
            </a:pPr>
            <a:r>
              <a:rPr lang="en-US" sz="5492" b="1" spc="-247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PRODUTO EDUCACIONAL</a:t>
            </a:r>
            <a:endParaRPr lang="en-US" sz="2400" b="1" spc="-247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/>
            <a:endParaRPr lang="en-US" sz="1400" b="1" spc="-215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6709"/>
              </a:lnSpc>
            </a:pPr>
            <a:r>
              <a:rPr lang="en-US" sz="4792" b="1" spc="-215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792" spc="-2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FORMATIVO EM EXTENSÃO E CIDADANIA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01" y="5024849"/>
            <a:ext cx="10355399" cy="5363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3742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Mestranda</a:t>
            </a:r>
            <a:r>
              <a:rPr lang="en-US" sz="3742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Liliana Madeira Barros</a:t>
            </a:r>
          </a:p>
          <a:p>
            <a:pPr algn="ctr">
              <a:lnSpc>
                <a:spcPts val="5240"/>
              </a:lnSpc>
            </a:pPr>
            <a:r>
              <a:rPr lang="en-US" sz="3742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Orientadora</a:t>
            </a:r>
            <a:r>
              <a:rPr lang="en-US" sz="3742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Dra. </a:t>
            </a:r>
            <a:r>
              <a:rPr lang="en-US" sz="3742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Joselma</a:t>
            </a:r>
            <a:r>
              <a:rPr lang="en-US" sz="3742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Ferreira Lima e Silva</a:t>
            </a:r>
          </a:p>
          <a:p>
            <a:pPr>
              <a:lnSpc>
                <a:spcPts val="4401"/>
              </a:lnSpc>
            </a:pPr>
            <a:endParaRPr lang="en-US" sz="314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4401"/>
              </a:lnSpc>
            </a:pPr>
            <a:r>
              <a:rPr lang="en-US" sz="314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Período</a:t>
            </a:r>
            <a:r>
              <a:rPr lang="en-US" sz="31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31/01 a 20/02/2025</a:t>
            </a:r>
          </a:p>
          <a:p>
            <a:pPr>
              <a:lnSpc>
                <a:spcPts val="4401"/>
              </a:lnSpc>
            </a:pPr>
            <a:r>
              <a:rPr lang="en-US" sz="31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Local: </a:t>
            </a:r>
            <a:r>
              <a:rPr lang="en-US" sz="314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Auditório</a:t>
            </a:r>
            <a:r>
              <a:rPr lang="en-US" sz="31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IFPI - Campus </a:t>
            </a:r>
            <a:r>
              <a:rPr lang="en-US" sz="314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Parnaíba</a:t>
            </a:r>
            <a:endParaRPr lang="en-US" sz="314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4401"/>
              </a:lnSpc>
            </a:pPr>
            <a:r>
              <a:rPr lang="en-US" sz="31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Público Alvo: </a:t>
            </a:r>
            <a:r>
              <a:rPr lang="en-US" sz="314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Comunidade</a:t>
            </a:r>
            <a:r>
              <a:rPr lang="en-US" sz="31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interna e externa</a:t>
            </a:r>
          </a:p>
          <a:p>
            <a:endParaRPr lang="en-US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4401"/>
              </a:lnSpc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Inscrições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de 22 a 29/01/25: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https://suap.ifpi.edu.br/eventos/inscricao/2107/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3842"/>
              </a:lnSpc>
            </a:pPr>
            <a:endParaRPr lang="en-US" sz="314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6555F13B-4211-ADA3-EF4B-EAC8706AE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07" y="329759"/>
            <a:ext cx="3078476" cy="1730316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C4B0E014-11D3-F949-8449-153DC12E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" y="377816"/>
            <a:ext cx="3175342" cy="1358865"/>
          </a:xfrm>
          <a:prstGeom prst="rect">
            <a:avLst/>
          </a:prstGeom>
        </p:spPr>
      </p:pic>
      <p:pic>
        <p:nvPicPr>
          <p:cNvPr id="15" name="Imagem 14" descr="Diagrama&#10;&#10;Descrição gerada automaticamente">
            <a:extLst>
              <a:ext uri="{FF2B5EF4-FFF2-40B4-BE49-F238E27FC236}">
                <a16:creationId xmlns:a16="http://schemas.microsoft.com/office/drawing/2014/main" id="{E8A336E1-B99A-33A7-FCE7-BFAF2B7E9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61" y="1125186"/>
            <a:ext cx="6810148" cy="6489251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257C3BEA-D6FB-142A-14A7-B991C2DE2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052" y="6783636"/>
            <a:ext cx="2657248" cy="2680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7135" y="-9285764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51A6"/>
            </a:solid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61559"/>
              </p:ext>
            </p:extLst>
          </p:nvPr>
        </p:nvGraphicFramePr>
        <p:xfrm>
          <a:off x="580292" y="1822733"/>
          <a:ext cx="17093600" cy="8034384"/>
        </p:xfrm>
        <a:graphic>
          <a:graphicData uri="http://schemas.openxmlformats.org/drawingml/2006/table">
            <a:tbl>
              <a:tblPr/>
              <a:tblGrid>
                <a:gridCol w="233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783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31/01/2025</a:t>
                      </a:r>
                      <a:endParaRPr lang="en-US" sz="24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21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    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Abertura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– 18h -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PRESENCIAL</a:t>
                      </a:r>
                      <a:endParaRPr lang="en-US" sz="2400" dirty="0"/>
                    </a:p>
                    <a:p>
                      <a:pPr marL="496569" lvl="1" indent="-248284" algn="just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Composição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 mesa 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honra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496569" marR="0" lvl="1" indent="-248284" algn="just" defTabSz="914400" rtl="0" eaLnBrk="1" fontAlgn="auto" latinLnBrk="0" hangingPunct="1">
                        <a:lnSpc>
                          <a:spcPts val="32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Fala da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Coordenação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do IFPI – Campus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Parnaíba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Esp. Ana Kelly dos Santos Nunes;</a:t>
                      </a:r>
                    </a:p>
                    <a:p>
                      <a:pPr marL="496569" marR="0" lvl="1" indent="-248284" algn="just" defTabSz="914400" rtl="0" eaLnBrk="1" fontAlgn="auto" latinLnBrk="0" hangingPunct="1">
                        <a:lnSpc>
                          <a:spcPts val="32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Fala da Coordenadora Acadêmica Local do Mestrado PROFEPT/IFPI: Profa. Dra. </a:t>
                      </a:r>
                      <a:r>
                        <a:rPr lang="pt-BR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Jalva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Lília Rabelo de Sousa;</a:t>
                      </a:r>
                    </a:p>
                    <a:p>
                      <a:pPr marL="496569" marR="0" lvl="1" indent="-248284" algn="just" defTabSz="914400" rtl="0" eaLnBrk="1" fontAlgn="auto" latinLnBrk="0" hangingPunct="1">
                        <a:lnSpc>
                          <a:spcPts val="32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Fala do Diretor Geral do IFPI – Campus Parnaíba: Prof. Dr. </a:t>
                      </a:r>
                      <a:r>
                        <a:rPr lang="pt-BR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Luis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Fernado dos Santos Souza;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96569" lvl="1" indent="-248284" algn="just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experiência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extensionista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Prof. Esp. Maestro Wellington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Emanoel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 Silva;</a:t>
                      </a:r>
                    </a:p>
                    <a:p>
                      <a:pPr marL="496569" lvl="1" indent="-248284" algn="just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Palestra 1: Ensino,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Cidadania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impactos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discente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Palestrante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Prof. Me. Rafael Castelo Branco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Ciarlini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</a:p>
                    <a:p>
                      <a:pPr marL="496569" lvl="1" indent="-248284" algn="just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Coffee Break;</a:t>
                      </a:r>
                    </a:p>
                    <a:p>
                      <a:pPr algn="just">
                        <a:lnSpc>
                          <a:spcPts val="321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Encerramento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- 22h.</a:t>
                      </a: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75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05/02/2025</a:t>
                      </a:r>
                      <a:endParaRPr lang="en-US" sz="24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Minicurso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1 - 14h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às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17h.</a:t>
                      </a:r>
                      <a:endParaRPr lang="en-US" sz="2400" dirty="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Impacto 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Transformação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Social: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contribuições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dos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projetos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PRESENCIAL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(Prof. Me. Bruno Pires Sombra)</a:t>
                      </a: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22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12/02/2025</a:t>
                      </a:r>
                      <a:endParaRPr lang="en-US" sz="24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Oficina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 – 14h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às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17h</a:t>
                      </a:r>
                      <a:endParaRPr lang="en-US" sz="2400" dirty="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Indissociabilidade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Ensino,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Pesquisa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com 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formação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integral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PRESENCIAL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Profa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. Dra.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Elenice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Monte Alvarenga)</a:t>
                      </a: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5423570" y="574231"/>
            <a:ext cx="2279630" cy="1356087"/>
          </a:xfrm>
          <a:custGeom>
            <a:avLst/>
            <a:gdLst/>
            <a:ahLst/>
            <a:cxnLst/>
            <a:rect l="l" t="t" r="r" b="b"/>
            <a:pathLst>
              <a:path w="2279630" h="1356087">
                <a:moveTo>
                  <a:pt x="0" y="0"/>
                </a:moveTo>
                <a:lnTo>
                  <a:pt x="2279630" y="0"/>
                </a:lnTo>
                <a:lnTo>
                  <a:pt x="2279630" y="1356087"/>
                </a:lnTo>
                <a:lnTo>
                  <a:pt x="0" y="1356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484889" y="515245"/>
            <a:ext cx="751142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PROGRAMAÇÃO</a:t>
            </a:r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08DE3A37-226E-7717-4526-59A5CBC0E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883"/>
            <a:ext cx="3181149" cy="1361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7135" y="-9285764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51A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84945" y="574231"/>
            <a:ext cx="3015456" cy="1313864"/>
          </a:xfrm>
          <a:custGeom>
            <a:avLst/>
            <a:gdLst/>
            <a:ahLst/>
            <a:cxnLst/>
            <a:rect l="l" t="t" r="r" b="b"/>
            <a:pathLst>
              <a:path w="3145947" h="1346102">
                <a:moveTo>
                  <a:pt x="0" y="0"/>
                </a:moveTo>
                <a:lnTo>
                  <a:pt x="3145947" y="0"/>
                </a:lnTo>
                <a:lnTo>
                  <a:pt x="3145947" y="1346102"/>
                </a:lnTo>
                <a:lnTo>
                  <a:pt x="0" y="1346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423570" y="574231"/>
            <a:ext cx="2279630" cy="1356087"/>
          </a:xfrm>
          <a:custGeom>
            <a:avLst/>
            <a:gdLst/>
            <a:ahLst/>
            <a:cxnLst/>
            <a:rect l="l" t="t" r="r" b="b"/>
            <a:pathLst>
              <a:path w="2279630" h="1356087">
                <a:moveTo>
                  <a:pt x="0" y="0"/>
                </a:moveTo>
                <a:lnTo>
                  <a:pt x="2279630" y="0"/>
                </a:lnTo>
                <a:lnTo>
                  <a:pt x="2279630" y="1356087"/>
                </a:lnTo>
                <a:lnTo>
                  <a:pt x="0" y="13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388285" y="1123917"/>
            <a:ext cx="751142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PROGRAMAÇÃO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73774"/>
              </p:ext>
            </p:extLst>
          </p:nvPr>
        </p:nvGraphicFramePr>
        <p:xfrm>
          <a:off x="1028700" y="2988449"/>
          <a:ext cx="15710944" cy="6737736"/>
        </p:xfrm>
        <a:graphic>
          <a:graphicData uri="http://schemas.openxmlformats.org/drawingml/2006/table">
            <a:tbl>
              <a:tblPr/>
              <a:tblGrid>
                <a:gridCol w="221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020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14/02/2025</a:t>
                      </a:r>
                      <a:endParaRPr lang="en-US" sz="28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Palestra 2 – 18h</a:t>
                      </a:r>
                      <a:endParaRPr lang="en-US" sz="2800" dirty="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Interação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Dialógica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Interdisciplinaridade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ações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seus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reflexos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formação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cidadã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ON-LINE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Profa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. Dra.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Emanoela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Moreira Maciel)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05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19/02/2025</a:t>
                      </a:r>
                      <a:endParaRPr lang="en-US" sz="28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Minicurso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2 – 14h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às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17h</a:t>
                      </a:r>
                      <a:endParaRPr lang="en-US" sz="2800" dirty="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importância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Interprofissionalidade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projetos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para 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formação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discente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PRESENCIAL 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(Prof. Dr. Márcio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Aurélio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Carvalho de Morais)</a:t>
                      </a: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16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20/02/2025</a:t>
                      </a:r>
                      <a:endParaRPr lang="en-US" sz="2800" dirty="0"/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Oficina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2 – 14h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às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17h</a:t>
                      </a:r>
                      <a:endParaRPr lang="en-US" sz="2800" dirty="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Produção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Projetos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Transformadores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planejamento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estruturação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projetos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Extensão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PRESENCIAL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Profa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. Dra.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Joselma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Ferreira Lima e Silva)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</a:txBody>
                  <a:tcPr marL="101070" marR="101070" marT="101070" marB="1010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7598" y="-2993759"/>
            <a:ext cx="13211789" cy="15752129"/>
            <a:chOff x="0" y="0"/>
            <a:chExt cx="5325938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25938" cy="6350000"/>
            </a:xfrm>
            <a:custGeom>
              <a:avLst/>
              <a:gdLst/>
              <a:ahLst/>
              <a:cxnLst/>
              <a:rect l="l" t="t" r="r" b="b"/>
              <a:pathLst>
                <a:path w="5325938" h="6350000">
                  <a:moveTo>
                    <a:pt x="2662969" y="0"/>
                  </a:moveTo>
                  <a:cubicBezTo>
                    <a:pt x="1192252" y="0"/>
                    <a:pt x="0" y="1421496"/>
                    <a:pt x="0" y="3175000"/>
                  </a:cubicBezTo>
                  <a:cubicBezTo>
                    <a:pt x="0" y="4928504"/>
                    <a:pt x="1192252" y="6350000"/>
                    <a:pt x="2662969" y="6350000"/>
                  </a:cubicBezTo>
                  <a:cubicBezTo>
                    <a:pt x="4133686" y="6350000"/>
                    <a:pt x="5325938" y="4928504"/>
                    <a:pt x="5325938" y="3175000"/>
                  </a:cubicBezTo>
                  <a:cubicBezTo>
                    <a:pt x="5325938" y="1421496"/>
                    <a:pt x="4133686" y="0"/>
                    <a:pt x="2662969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5759648" y="8866535"/>
            <a:ext cx="2039669" cy="1070595"/>
          </a:xfrm>
          <a:custGeom>
            <a:avLst/>
            <a:gdLst/>
            <a:ahLst/>
            <a:cxnLst/>
            <a:rect l="l" t="t" r="r" b="b"/>
            <a:pathLst>
              <a:path w="2039669" h="1070595">
                <a:moveTo>
                  <a:pt x="0" y="0"/>
                </a:moveTo>
                <a:lnTo>
                  <a:pt x="2039669" y="0"/>
                </a:lnTo>
                <a:lnTo>
                  <a:pt x="2039669" y="1070596"/>
                </a:lnTo>
                <a:lnTo>
                  <a:pt x="0" y="1070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345060" y="8866535"/>
            <a:ext cx="2613924" cy="1070595"/>
          </a:xfrm>
          <a:custGeom>
            <a:avLst/>
            <a:gdLst/>
            <a:ahLst/>
            <a:cxnLst/>
            <a:rect l="l" t="t" r="r" b="b"/>
            <a:pathLst>
              <a:path w="2613924" h="1070595">
                <a:moveTo>
                  <a:pt x="0" y="0"/>
                </a:moveTo>
                <a:lnTo>
                  <a:pt x="2613923" y="0"/>
                </a:lnTo>
                <a:lnTo>
                  <a:pt x="2613923" y="1070596"/>
                </a:lnTo>
                <a:lnTo>
                  <a:pt x="0" y="107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35" b="-223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9807173" y="2774972"/>
            <a:ext cx="8480827" cy="436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DFEF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Esperamos por você para vivenciar conosco uma experiência repleta de saberes.</a:t>
            </a:r>
          </a:p>
        </p:txBody>
      </p:sp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CF9C76B1-B4F5-070F-BB0F-600735E92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380588"/>
            <a:ext cx="6781800" cy="6462239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9BFBA25A-B362-206F-EB66-2BBE0B484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15" y="5598802"/>
            <a:ext cx="3770526" cy="3803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606" y="3783804"/>
            <a:ext cx="13219054" cy="2828536"/>
            <a:chOff x="0" y="0"/>
            <a:chExt cx="10438407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10400434" cy="2195449"/>
            </a:xfrm>
            <a:custGeom>
              <a:avLst/>
              <a:gdLst/>
              <a:ahLst/>
              <a:cxnLst/>
              <a:rect l="l" t="t" r="r" b="b"/>
              <a:pathLst>
                <a:path w="10400434" h="2195449">
                  <a:moveTo>
                    <a:pt x="9302519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9302646" y="0"/>
                  </a:lnTo>
                  <a:cubicBezTo>
                    <a:pt x="9908944" y="0"/>
                    <a:pt x="10400434" y="491490"/>
                    <a:pt x="10400434" y="1097788"/>
                  </a:cubicBezTo>
                  <a:cubicBezTo>
                    <a:pt x="10400307" y="1703959"/>
                    <a:pt x="9908817" y="2195449"/>
                    <a:pt x="9302519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0438407" cy="2233549"/>
            </a:xfrm>
            <a:custGeom>
              <a:avLst/>
              <a:gdLst/>
              <a:ahLst/>
              <a:cxnLst/>
              <a:rect l="l" t="t" r="r" b="b"/>
              <a:pathLst>
                <a:path w="10438407" h="2233549">
                  <a:moveTo>
                    <a:pt x="9321569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9321696" y="0"/>
                  </a:lnTo>
                  <a:cubicBezTo>
                    <a:pt x="9937392" y="0"/>
                    <a:pt x="10438407" y="501015"/>
                    <a:pt x="10438407" y="1116838"/>
                  </a:cubicBezTo>
                  <a:cubicBezTo>
                    <a:pt x="10438407" y="1732534"/>
                    <a:pt x="9937392" y="2233549"/>
                    <a:pt x="9321569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9321696" y="2195576"/>
                  </a:lnTo>
                  <a:cubicBezTo>
                    <a:pt x="9916437" y="2195576"/>
                    <a:pt x="10400434" y="1711706"/>
                    <a:pt x="10400434" y="1116838"/>
                  </a:cubicBezTo>
                  <a:cubicBezTo>
                    <a:pt x="10400307" y="521970"/>
                    <a:pt x="9916437" y="38100"/>
                    <a:pt x="9321569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457574" y="508138"/>
            <a:ext cx="3377935" cy="1445367"/>
          </a:xfrm>
          <a:custGeom>
            <a:avLst/>
            <a:gdLst/>
            <a:ahLst/>
            <a:cxnLst/>
            <a:rect l="l" t="t" r="r" b="b"/>
            <a:pathLst>
              <a:path w="3377935" h="1445367">
                <a:moveTo>
                  <a:pt x="0" y="0"/>
                </a:moveTo>
                <a:lnTo>
                  <a:pt x="3377935" y="0"/>
                </a:lnTo>
                <a:lnTo>
                  <a:pt x="3377935" y="1445367"/>
                </a:lnTo>
                <a:lnTo>
                  <a:pt x="0" y="1445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4930482" y="508138"/>
            <a:ext cx="2772141" cy="1649068"/>
          </a:xfrm>
          <a:custGeom>
            <a:avLst/>
            <a:gdLst/>
            <a:ahLst/>
            <a:cxnLst/>
            <a:rect l="l" t="t" r="r" b="b"/>
            <a:pathLst>
              <a:path w="2772141" h="1649068">
                <a:moveTo>
                  <a:pt x="0" y="0"/>
                </a:moveTo>
                <a:lnTo>
                  <a:pt x="2772141" y="0"/>
                </a:lnTo>
                <a:lnTo>
                  <a:pt x="2772141" y="1649068"/>
                </a:lnTo>
                <a:lnTo>
                  <a:pt x="0" y="1649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723464" y="4119211"/>
            <a:ext cx="11584268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32"/>
              </a:lnSpc>
            </a:pPr>
            <a:r>
              <a:rPr lang="en-US" sz="7527" b="1" spc="-150" dirty="0" err="1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Confira</a:t>
            </a:r>
            <a:r>
              <a:rPr lang="en-US" sz="7527" b="1" spc="-150" dirty="0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7527" b="1" spc="-150" dirty="0" err="1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quem</a:t>
            </a:r>
            <a:r>
              <a:rPr lang="en-US" sz="7527" b="1" spc="-150" dirty="0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7527" b="1" spc="-150" dirty="0" err="1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estará</a:t>
            </a:r>
            <a:r>
              <a:rPr lang="en-US" sz="7527" b="1" spc="-150" dirty="0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7527" b="1" spc="-150" dirty="0" err="1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conosco</a:t>
            </a:r>
            <a:r>
              <a:rPr lang="en-US" sz="7527" b="1" spc="-150" dirty="0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7527" b="1" spc="-150" dirty="0" err="1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nessa</a:t>
            </a:r>
            <a:r>
              <a:rPr lang="en-US" sz="7527" b="1" spc="-150" dirty="0">
                <a:solidFill>
                  <a:srgbClr val="4A51A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jornada!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09578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6657" b="-665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51552" y="888057"/>
            <a:ext cx="9233847" cy="7148539"/>
            <a:chOff x="0" y="0"/>
            <a:chExt cx="12311795" cy="953138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2311795" cy="2617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Maestro Wellington Emanoel da Silva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977911"/>
              <a:ext cx="12311795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114606" y="3837315"/>
            <a:ext cx="9144694" cy="390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45" lvl="1" indent="-338822" algn="l">
              <a:lnSpc>
                <a:spcPts val="4394"/>
              </a:lnSpc>
              <a:buFont typeface="Arial"/>
              <a:buChar char="•"/>
            </a:pPr>
            <a:r>
              <a:rPr lang="en-US" sz="313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Graduado em Licenciatura em Música pela UFPE;</a:t>
            </a:r>
          </a:p>
          <a:p>
            <a:pPr marL="677645" lvl="1" indent="-338822" algn="l">
              <a:lnSpc>
                <a:spcPts val="4394"/>
              </a:lnSpc>
              <a:buFont typeface="Arial"/>
              <a:buChar char="•"/>
            </a:pPr>
            <a:r>
              <a:rPr lang="en-US" sz="313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 em Regência de Coro pela IBPEX;</a:t>
            </a:r>
          </a:p>
          <a:p>
            <a:pPr marL="677645" lvl="1" indent="-338822" algn="l">
              <a:lnSpc>
                <a:spcPts val="4394"/>
              </a:lnSpc>
              <a:buFont typeface="Arial"/>
              <a:buChar char="•"/>
            </a:pPr>
            <a:r>
              <a:rPr lang="en-US" sz="313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Especialização em Educação Musical pela Universidade Cândido Mendes;</a:t>
            </a:r>
          </a:p>
          <a:p>
            <a:pPr marL="677645" lvl="1" indent="-338822" algn="l">
              <a:lnSpc>
                <a:spcPts val="4394"/>
              </a:lnSpc>
              <a:buFont typeface="Arial"/>
              <a:buChar char="•"/>
            </a:pPr>
            <a:r>
              <a:rPr lang="en-US" sz="313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Participou de diversos Congressos, Encontros, Festivais e Master Class com renomados Professores de destaque Nacional e Mundial.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399130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2992" b="-1299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88181" y="677328"/>
            <a:ext cx="8731550" cy="7148539"/>
            <a:chOff x="0" y="0"/>
            <a:chExt cx="11642066" cy="953138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42066" cy="2617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Rafael Castello Branco Ciarlini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977911"/>
              <a:ext cx="11642066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99130" y="3592831"/>
            <a:ext cx="10662778" cy="3845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Diretor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Geral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do IFMA - Campus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Araioses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Professor de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Direito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no IFMA - Campus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Araioses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 </a:t>
            </a:r>
          </a:p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Mestre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Educação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Profissional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e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Tecnológica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 IFPI/ PROFEPT;</a:t>
            </a:r>
          </a:p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Formação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Pedagógica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1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EPT 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 IFMA;</a:t>
            </a:r>
          </a:p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Graduado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Direito</a:t>
            </a:r>
            <a:r>
              <a:rPr lang="en-US" sz="31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-UESPI.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760877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4200" b="-420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63826" y="1028700"/>
            <a:ext cx="8731550" cy="6213594"/>
            <a:chOff x="0" y="0"/>
            <a:chExt cx="11642066" cy="82847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42066" cy="1370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Bruno Pires Sombra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31316"/>
              <a:ext cx="11642066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783468" y="3147307"/>
            <a:ext cx="9894103" cy="501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1519" lvl="1" indent="-335760" algn="l">
              <a:lnSpc>
                <a:spcPts val="4354"/>
              </a:lnSpc>
              <a:buFont typeface="Arial"/>
              <a:buChar char="•"/>
            </a:pPr>
            <a:r>
              <a:rPr lang="en-US" sz="311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Graduado em Licenciatura Em Física pelo IFCE;</a:t>
            </a:r>
          </a:p>
          <a:p>
            <a:pPr marL="671519" lvl="1" indent="-335760" algn="l">
              <a:lnSpc>
                <a:spcPts val="4354"/>
              </a:lnSpc>
              <a:buFont typeface="Arial"/>
              <a:buChar char="•"/>
            </a:pPr>
            <a:r>
              <a:rPr lang="en-US" sz="311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Mestre em Ciências Físicas Aplicadas pela UECE;</a:t>
            </a:r>
          </a:p>
          <a:p>
            <a:pPr marL="671519" lvl="1" indent="-335760" algn="l">
              <a:lnSpc>
                <a:spcPts val="4354"/>
              </a:lnSpc>
              <a:buFont typeface="Arial"/>
              <a:buChar char="•"/>
            </a:pPr>
            <a:r>
              <a:rPr lang="en-US" sz="311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Professor do IFPI - Campus Parnaíba;</a:t>
            </a:r>
          </a:p>
          <a:p>
            <a:pPr marL="671519" lvl="1" indent="-335760" algn="l">
              <a:lnSpc>
                <a:spcPts val="4354"/>
              </a:lnSpc>
              <a:buFont typeface="Arial"/>
              <a:buChar char="•"/>
            </a:pPr>
            <a:r>
              <a:rPr lang="en-US" sz="311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Experiência nas áreas de Física da Atmosfera e Energias Renováveis, Experimentação para o Ensino de Física, Astronomia Básica;</a:t>
            </a:r>
          </a:p>
          <a:p>
            <a:pPr marL="671519" lvl="1" indent="-335760" algn="l">
              <a:lnSpc>
                <a:spcPts val="4354"/>
              </a:lnSpc>
              <a:buFont typeface="Arial"/>
              <a:buChar char="•"/>
            </a:pPr>
            <a:r>
              <a:rPr lang="en-US" sz="311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Atua principalmente nos seguintes temas: Modelagem Atmosférica, Energias Renováveis, Ensino de Física, Astronomia.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512157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8500" y="3680615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67895" y="888057"/>
            <a:ext cx="8731550" cy="6213594"/>
            <a:chOff x="0" y="0"/>
            <a:chExt cx="11642066" cy="82847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42066" cy="1370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Elenice Monte Alvarenga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31316"/>
              <a:ext cx="11642066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31331" y="2472055"/>
            <a:ext cx="10775843" cy="678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Bacharela e Licenciada em Ciências Biológicas;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Mestra em Biologia Celular e Estrutural (atualmente, Programa de Pós-graduação em Biologia Molecular e Morfofuncional) pela UNICAMP;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Doutora em Biotecnologia pela UFPI;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 em Gerenciamento de Recursos Ambientais;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Docente do IFPI;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 e Orientadora nos cursos de  pós-graduação lato sensu e Mestrado PROFEPT- IFPI;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Experiência em pesquisa nas áreas de Biologia Celular, Farmacologia e Biotecnologia, além de temáticas relativas ao Ensino de Ciências.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050" y="0"/>
            <a:ext cx="7512157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03945" y="735998"/>
            <a:ext cx="8731550" cy="6213594"/>
            <a:chOff x="0" y="0"/>
            <a:chExt cx="11642066" cy="82847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42066" cy="1370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Emanoela Moreira Maciel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31316"/>
              <a:ext cx="11642066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512157" y="2615812"/>
            <a:ext cx="10035685" cy="63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Graduada em Licenciatura Plena em Pedagogia pela UESPI;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Bacharel em Psicologia - UniFacid;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 em Psicopedagogia Clínica e Institucional - UNIFSA;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Mestre e Doutora em Educação - (UFPI);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 - IFPI, com experiência na área de Educação, com ênfase na Formação de professores, Psicologia da Educação e Suicidologia;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Docente do Programa de Mestrado - PROFEPT;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Atua como psicóloga clínica na Abordagem Centrada na Pessoa (ACP).</a:t>
            </a:r>
          </a:p>
        </p:txBody>
      </p:sp>
      <p:pic>
        <p:nvPicPr>
          <p:cNvPr id="13" name="Imagem 12" descr="Homem com óculos de grau">
            <a:extLst>
              <a:ext uri="{FF2B5EF4-FFF2-40B4-BE49-F238E27FC236}">
                <a16:creationId xmlns:a16="http://schemas.microsoft.com/office/drawing/2014/main" id="{BC9875E6-C651-D245-6DEA-6DF2672E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30" y="3756238"/>
            <a:ext cx="5068206" cy="5541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308675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56747" y="602214"/>
            <a:ext cx="10340834" cy="7148539"/>
            <a:chOff x="0" y="0"/>
            <a:chExt cx="13787778" cy="953138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3787778" cy="2617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Márcio Aurélio Carvalho de Morais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977911"/>
              <a:ext cx="13787778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97297" y="2885091"/>
            <a:ext cx="10800283" cy="709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4777" lvl="1" indent="-307389" algn="l">
              <a:lnSpc>
                <a:spcPts val="3986"/>
              </a:lnSpc>
              <a:buFont typeface="Arial"/>
              <a:buChar char="•"/>
            </a:pPr>
            <a:r>
              <a:rPr lang="en-US" sz="2847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Doutor em Geografia - UNESP/ Campus Rio Claro;</a:t>
            </a:r>
          </a:p>
          <a:p>
            <a:pPr marL="614777" lvl="1" indent="-307389" algn="l">
              <a:lnSpc>
                <a:spcPts val="3986"/>
              </a:lnSpc>
              <a:buFont typeface="Arial"/>
              <a:buChar char="•"/>
            </a:pPr>
            <a:r>
              <a:rPr lang="en-US" sz="2847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Mestre em Ensino de Ciência e Matemática pela Ulbra;</a:t>
            </a:r>
          </a:p>
          <a:p>
            <a:pPr marL="614777" lvl="1" indent="-307389" algn="l">
              <a:lnSpc>
                <a:spcPts val="3986"/>
              </a:lnSpc>
              <a:buFont typeface="Arial"/>
              <a:buChar char="•"/>
            </a:pPr>
            <a:r>
              <a:rPr lang="en-US" sz="2847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 - IFPI;</a:t>
            </a:r>
          </a:p>
          <a:p>
            <a:pPr marL="614777" lvl="1" indent="-307389" algn="l">
              <a:lnSpc>
                <a:spcPts val="3986"/>
              </a:lnSpc>
              <a:buFont typeface="Arial"/>
              <a:buChar char="•"/>
            </a:pPr>
            <a:r>
              <a:rPr lang="en-US" sz="2847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Experiência abrange áreas como Tecnologia Educacional, Formação de Professores, Educação Profissional e Tecnológica, Educação de Jovens e Adultos, Currículo Integrado, Educação Indígena, Educação Ambiental, Políticas Públicas em EPT, Educação a Distância, Comunidades Virtuais em Educação, Colaboração por Mídias e Redes Sociais em Educação, Políticas Públicas para Informática na Educação, Integração Curricular pelas TICs, Ambientes Virtuais de Aprendizagem e Recursos Educacionais Abertos;</a:t>
            </a:r>
          </a:p>
          <a:p>
            <a:pPr marL="614777" lvl="1" indent="-307389" algn="l">
              <a:lnSpc>
                <a:spcPts val="3986"/>
              </a:lnSpc>
              <a:buFont typeface="Arial"/>
              <a:buChar char="•"/>
            </a:pPr>
            <a:r>
              <a:rPr lang="en-US" sz="284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847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ocente do Programa de Mestrado - ProfEPT- IFPI, Linha de Pesquisa em Práticas Educativas em EPT.</a:t>
            </a:r>
          </a:p>
        </p:txBody>
      </p:sp>
      <p:pic>
        <p:nvPicPr>
          <p:cNvPr id="15" name="Imagem 14" descr="Homem sorrindo com chapéu na cabeça&#10;&#10;Descrição gerada automaticamente">
            <a:extLst>
              <a:ext uri="{FF2B5EF4-FFF2-40B4-BE49-F238E27FC236}">
                <a16:creationId xmlns:a16="http://schemas.microsoft.com/office/drawing/2014/main" id="{529BB3A0-3DB3-36F3-BA9A-934CA66E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543">
            <a:off x="946546" y="3185318"/>
            <a:ext cx="5705974" cy="60694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331303" cy="10400046"/>
          </a:xfrm>
          <a:prstGeom prst="rect">
            <a:avLst/>
          </a:prstGeom>
          <a:solidFill>
            <a:srgbClr val="4A51A6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DFE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2619" y="3716656"/>
            <a:ext cx="5247747" cy="5541644"/>
            <a:chOff x="0" y="0"/>
            <a:chExt cx="6013208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13208" cy="6349975"/>
            </a:xfrm>
            <a:custGeom>
              <a:avLst/>
              <a:gdLst/>
              <a:ahLst/>
              <a:cxnLst/>
              <a:rect l="l" t="t" r="r" b="b"/>
              <a:pathLst>
                <a:path w="6013208" h="6349975">
                  <a:moveTo>
                    <a:pt x="6013208" y="3175025"/>
                  </a:moveTo>
                  <a:cubicBezTo>
                    <a:pt x="6013208" y="4928451"/>
                    <a:pt x="4667079" y="6349975"/>
                    <a:pt x="3006604" y="6349975"/>
                  </a:cubicBezTo>
                  <a:cubicBezTo>
                    <a:pt x="1346105" y="6349975"/>
                    <a:pt x="0" y="4928451"/>
                    <a:pt x="0" y="3175025"/>
                  </a:cubicBezTo>
                  <a:cubicBezTo>
                    <a:pt x="0" y="1421511"/>
                    <a:pt x="1346105" y="0"/>
                    <a:pt x="3006604" y="0"/>
                  </a:cubicBezTo>
                  <a:cubicBezTo>
                    <a:pt x="4667103" y="0"/>
                    <a:pt x="6013208" y="1421511"/>
                    <a:pt x="6013208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933" b="-93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78792" y="903808"/>
            <a:ext cx="9977246" cy="6213594"/>
            <a:chOff x="0" y="0"/>
            <a:chExt cx="13302994" cy="82847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3302994" cy="1370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25"/>
                </a:lnSpc>
              </a:pPr>
              <a:r>
                <a:rPr lang="en-US" sz="6188" b="1" spc="-123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Joselma Ferreira Lima e Silva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31316"/>
              <a:ext cx="13302994" cy="55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31303" y="2698115"/>
            <a:ext cx="10872224" cy="604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Doutora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Educação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 UECE;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Educação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 UFPB;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PROEJA- IFPI;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Especialista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Psicologia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Aplicada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à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Educação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pela URCA;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Pedagogia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pela URCA;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Licenciada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Ciências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da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Religião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 FATEV: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Graduada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Letras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/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Português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 UESPI: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do IFPI;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Docente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do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Programa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Mestrado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-PROFEPT-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Linha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Pesquisa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2: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Organização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Memórias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Espaços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Pedagógicos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Educação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Profissional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e </a:t>
            </a:r>
            <a:r>
              <a:rPr lang="en-US" sz="3099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Tecnológica</a:t>
            </a:r>
            <a:r>
              <a:rPr lang="en-US" sz="30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(EPT).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899</Words>
  <Application>Microsoft Office PowerPoint</Application>
  <PresentationFormat>Personalizar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Times New Roman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profept - Liliana Madeira Barros canvas</dc:title>
  <dc:creator>LILIANA MADEIRA BARROS</dc:creator>
  <cp:lastModifiedBy>LILIANA MADEIRA BARROS</cp:lastModifiedBy>
  <cp:revision>13</cp:revision>
  <dcterms:created xsi:type="dcterms:W3CDTF">2006-08-16T00:00:00Z</dcterms:created>
  <dcterms:modified xsi:type="dcterms:W3CDTF">2025-01-21T10:08:41Z</dcterms:modified>
  <dc:identifier>DAGcKzs8_M4</dc:identifier>
</cp:coreProperties>
</file>