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Helvetica Neue Light" charset="0"/>
      <p:regular r:id="rId8"/>
      <p:bold r:id="rId9"/>
      <p:italic r:id="rId10"/>
      <p:boldItalic r:id="rId11"/>
    </p:embeddedFont>
    <p:embeddedFont>
      <p:font typeface="Helvetica Neue"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4860443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01bd76d9f_0_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g401bd76d9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 xmlns:p14="http://schemas.microsoft.com/office/powerpoint/2010/main" val="405962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01bd76d9f_0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Google Shape;59;g401bd76d9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 xmlns:p14="http://schemas.microsoft.com/office/powerpoint/2010/main" val="418254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01bd76d9f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401bd76d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 xmlns:p14="http://schemas.microsoft.com/office/powerpoint/2010/main" val="284447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01bd76d9f_0_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Google Shape;75;g401bd76d9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 xmlns:p14="http://schemas.microsoft.com/office/powerpoint/2010/main" val="164352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01bd76d9f_0_5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Google Shape;86;g401bd76d9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 xmlns:p14="http://schemas.microsoft.com/office/powerpoint/2010/main" val="380810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Imagem 5" descr="tela template.png"/>
          <p:cNvPicPr>
            <a:picLocks noChangeAspect="1"/>
          </p:cNvPicPr>
          <p:nvPr/>
        </p:nvPicPr>
        <p:blipFill>
          <a:blip r:embed="rId3"/>
          <a:stretch>
            <a:fillRect/>
          </a:stretch>
        </p:blipFill>
        <p:spPr>
          <a:xfrm>
            <a:off x="0" y="-1"/>
            <a:ext cx="9144000" cy="5143501"/>
          </a:xfrm>
          <a:prstGeom prst="rect">
            <a:avLst/>
          </a:prstGeom>
        </p:spPr>
      </p:pic>
      <p:sp>
        <p:nvSpPr>
          <p:cNvPr id="54" name="Google Shape;54;p13"/>
          <p:cNvSpPr txBox="1">
            <a:spLocks noGrp="1"/>
          </p:cNvSpPr>
          <p:nvPr>
            <p:ph type="ctrTitle"/>
          </p:nvPr>
        </p:nvSpPr>
        <p:spPr>
          <a:xfrm>
            <a:off x="311700" y="1257775"/>
            <a:ext cx="8520600" cy="858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dirty="0">
                <a:latin typeface="Helvetica Neue Light"/>
                <a:ea typeface="Helvetica Neue Light"/>
                <a:cs typeface="Helvetica Neue Light"/>
                <a:sym typeface="Helvetica Neue Light"/>
              </a:rPr>
              <a:t>Template de Apresentação</a:t>
            </a:r>
            <a:endParaRPr sz="4800">
              <a:latin typeface="Helvetica Neue Light"/>
              <a:ea typeface="Helvetica Neue Light"/>
              <a:cs typeface="Helvetica Neue Light"/>
              <a:sym typeface="Helvetica Neue Light"/>
            </a:endParaRPr>
          </a:p>
        </p:txBody>
      </p:sp>
      <p:sp>
        <p:nvSpPr>
          <p:cNvPr id="55" name="Google Shape;55;p13"/>
          <p:cNvSpPr txBox="1">
            <a:spLocks noGrp="1"/>
          </p:cNvSpPr>
          <p:nvPr>
            <p:ph type="subTitle" idx="1"/>
          </p:nvPr>
        </p:nvSpPr>
        <p:spPr>
          <a:xfrm>
            <a:off x="1902900" y="2116075"/>
            <a:ext cx="5338200" cy="60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latin typeface="Helvetica Neue"/>
                <a:ea typeface="Helvetica Neue"/>
                <a:cs typeface="Helvetica Neue"/>
                <a:sym typeface="Helvetica Neue"/>
              </a:rPr>
              <a:t>Subtítulo de Apresentação</a:t>
            </a:r>
            <a:endParaRPr b="1">
              <a:latin typeface="Helvetica Neue"/>
              <a:ea typeface="Helvetica Neue"/>
              <a:cs typeface="Helvetica Neue"/>
              <a:sym typeface="Helvetica Neue"/>
            </a:endParaRPr>
          </a:p>
        </p:txBody>
      </p:sp>
      <p:pic>
        <p:nvPicPr>
          <p:cNvPr id="56" name="Google Shape;56;p13"/>
          <p:cNvPicPr preferRelativeResize="0"/>
          <p:nvPr/>
        </p:nvPicPr>
        <p:blipFill>
          <a:blip r:embed="rId4"/>
          <a:stretch>
            <a:fillRect/>
          </a:stretch>
        </p:blipFill>
        <p:spPr>
          <a:xfrm>
            <a:off x="3453464" y="2899366"/>
            <a:ext cx="2237072" cy="9582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Imagem 6" descr="tela template.png"/>
          <p:cNvPicPr>
            <a:picLocks noChangeAspect="1"/>
          </p:cNvPicPr>
          <p:nvPr/>
        </p:nvPicPr>
        <p:blipFill>
          <a:blip r:embed="rId3"/>
          <a:stretch>
            <a:fillRect/>
          </a:stretch>
        </p:blipFill>
        <p:spPr>
          <a:xfrm>
            <a:off x="0" y="-1"/>
            <a:ext cx="9144000" cy="5143501"/>
          </a:xfrm>
          <a:prstGeom prst="rect">
            <a:avLst/>
          </a:prstGeom>
        </p:spPr>
      </p:pic>
      <p:sp>
        <p:nvSpPr>
          <p:cNvPr id="61" name="Google Shape;61;p14"/>
          <p:cNvSpPr txBox="1"/>
          <p:nvPr/>
        </p:nvSpPr>
        <p:spPr>
          <a:xfrm>
            <a:off x="621425" y="920800"/>
            <a:ext cx="7681500" cy="1767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dk1"/>
                </a:solidFill>
                <a:highlight>
                  <a:srgbClr val="FFFFFF"/>
                </a:highlight>
                <a:latin typeface="Helvetica Neue Light"/>
                <a:ea typeface="Helvetica Neue Light"/>
                <a:cs typeface="Helvetica Neue Light"/>
                <a:sym typeface="Helvetica Neue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2" name="Google Shape;62;p14"/>
          <p:cNvSpPr txBox="1"/>
          <p:nvPr/>
        </p:nvSpPr>
        <p:spPr>
          <a:xfrm>
            <a:off x="621425" y="277000"/>
            <a:ext cx="3860700" cy="643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b="1" dirty="0">
                <a:solidFill>
                  <a:schemeClr val="dk2"/>
                </a:solidFill>
                <a:latin typeface="Helvetica Neue"/>
                <a:ea typeface="Helvetica Neue"/>
                <a:cs typeface="Helvetica Neue"/>
                <a:sym typeface="Helvetica Neue"/>
              </a:rPr>
              <a:t>Tópico 1</a:t>
            </a:r>
            <a:endParaRPr/>
          </a:p>
        </p:txBody>
      </p:sp>
      <p:sp>
        <p:nvSpPr>
          <p:cNvPr id="63" name="Google Shape;63;p14"/>
          <p:cNvSpPr txBox="1"/>
          <p:nvPr/>
        </p:nvSpPr>
        <p:spPr>
          <a:xfrm>
            <a:off x="610150" y="3296800"/>
            <a:ext cx="7681500" cy="1053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dk1"/>
                </a:solidFill>
                <a:highlight>
                  <a:srgbClr val="FFFFFF"/>
                </a:highlight>
                <a:latin typeface="Helvetica Neue Light"/>
                <a:ea typeface="Helvetica Neue Light"/>
                <a:cs typeface="Helvetica Neue Light"/>
                <a:sym typeface="Helvetica Neue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64" name="Google Shape;64;p14"/>
          <p:cNvSpPr txBox="1"/>
          <p:nvPr/>
        </p:nvSpPr>
        <p:spPr>
          <a:xfrm>
            <a:off x="610150" y="2606750"/>
            <a:ext cx="3860700" cy="643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b="1" dirty="0">
                <a:solidFill>
                  <a:schemeClr val="dk2"/>
                </a:solidFill>
                <a:latin typeface="Helvetica Neue"/>
                <a:ea typeface="Helvetica Neue"/>
                <a:cs typeface="Helvetica Neue"/>
                <a:sym typeface="Helvetica Neue"/>
              </a:rPr>
              <a:t>Tópico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7" name="Imagem 6" descr="tela template.png"/>
          <p:cNvPicPr>
            <a:picLocks noChangeAspect="1"/>
          </p:cNvPicPr>
          <p:nvPr/>
        </p:nvPicPr>
        <p:blipFill>
          <a:blip r:embed="rId3"/>
          <a:stretch>
            <a:fillRect/>
          </a:stretch>
        </p:blipFill>
        <p:spPr>
          <a:xfrm>
            <a:off x="0" y="-1"/>
            <a:ext cx="9144000" cy="5143501"/>
          </a:xfrm>
          <a:prstGeom prst="rect">
            <a:avLst/>
          </a:prstGeom>
        </p:spPr>
      </p:pic>
      <p:sp>
        <p:nvSpPr>
          <p:cNvPr id="69" name="Google Shape;69;p15"/>
          <p:cNvSpPr txBox="1"/>
          <p:nvPr/>
        </p:nvSpPr>
        <p:spPr>
          <a:xfrm>
            <a:off x="2807550" y="605700"/>
            <a:ext cx="5974500" cy="3429000"/>
          </a:xfrm>
          <a:prstGeom prst="rect">
            <a:avLst/>
          </a:prstGeom>
          <a:noFill/>
          <a:ln>
            <a:noFill/>
          </a:ln>
        </p:spPr>
        <p:txBody>
          <a:bodyPr spcFirstLastPara="1" wrap="square" lIns="91425" tIns="91425" rIns="91425" bIns="91425" anchor="t" anchorCtr="0">
            <a:noAutofit/>
          </a:bodyPr>
          <a:lstStyle/>
          <a:p>
            <a:pPr marL="0" lvl="0" indent="0" algn="just">
              <a:spcBef>
                <a:spcPts val="0"/>
              </a:spcBef>
              <a:spcAft>
                <a:spcPts val="0"/>
              </a:spcAft>
              <a:buNone/>
            </a:pPr>
            <a:r>
              <a:rPr lang="en">
                <a:solidFill>
                  <a:schemeClr val="dk1"/>
                </a:solidFill>
                <a:highlight>
                  <a:srgbClr val="FFFFFF"/>
                </a:highlight>
                <a:latin typeface="Helvetica Neue Light"/>
                <a:ea typeface="Helvetica Neue Light"/>
                <a:cs typeface="Helvetica Neue Light"/>
                <a:sym typeface="Helvetica Neue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a:t>
            </a:r>
            <a:endParaRPr>
              <a:latin typeface="Helvetica Neue Light"/>
              <a:ea typeface="Helvetica Neue Light"/>
              <a:cs typeface="Helvetica Neue Light"/>
              <a:sym typeface="Helvetica Neue Light"/>
            </a:endParaRPr>
          </a:p>
        </p:txBody>
      </p:sp>
      <p:sp>
        <p:nvSpPr>
          <p:cNvPr id="70" name="Google Shape;70;p15"/>
          <p:cNvSpPr/>
          <p:nvPr/>
        </p:nvSpPr>
        <p:spPr>
          <a:xfrm>
            <a:off x="486650" y="677550"/>
            <a:ext cx="2193600" cy="3058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Google Shape;71;p15"/>
          <p:cNvSpPr txBox="1"/>
          <p:nvPr/>
        </p:nvSpPr>
        <p:spPr>
          <a:xfrm>
            <a:off x="1100600" y="2068650"/>
            <a:ext cx="965700" cy="503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CCCCCC"/>
                </a:solidFill>
                <a:latin typeface="Helvetica Neue"/>
                <a:ea typeface="Helvetica Neue"/>
                <a:cs typeface="Helvetica Neue"/>
                <a:sym typeface="Helvetica Neue"/>
              </a:rPr>
              <a:t>imagem</a:t>
            </a:r>
            <a:endParaRPr b="1">
              <a:solidFill>
                <a:srgbClr val="CCCCCC"/>
              </a:solidFill>
              <a:latin typeface="Helvetica Neue"/>
              <a:ea typeface="Helvetica Neue"/>
              <a:cs typeface="Helvetica Neue"/>
              <a:sym typeface="Helvetica Neue"/>
            </a:endParaRPr>
          </a:p>
        </p:txBody>
      </p:sp>
      <p:sp>
        <p:nvSpPr>
          <p:cNvPr id="72" name="Google Shape;72;p15"/>
          <p:cNvSpPr txBox="1"/>
          <p:nvPr/>
        </p:nvSpPr>
        <p:spPr>
          <a:xfrm>
            <a:off x="486650" y="3736050"/>
            <a:ext cx="1197900" cy="37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666666"/>
                </a:solidFill>
                <a:latin typeface="Helvetica Neue Light"/>
                <a:ea typeface="Helvetica Neue Light"/>
                <a:cs typeface="Helvetica Neue Light"/>
                <a:sym typeface="Helvetica Neue Light"/>
              </a:rPr>
              <a:t>Fonte: XXXX</a:t>
            </a:r>
            <a:endParaRPr sz="1000" b="1">
              <a:solidFill>
                <a:srgbClr val="CCCCCC"/>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10" name="Imagem 9" descr="tela template.png"/>
          <p:cNvPicPr>
            <a:picLocks noChangeAspect="1"/>
          </p:cNvPicPr>
          <p:nvPr/>
        </p:nvPicPr>
        <p:blipFill>
          <a:blip r:embed="rId3"/>
          <a:stretch>
            <a:fillRect/>
          </a:stretch>
        </p:blipFill>
        <p:spPr>
          <a:xfrm>
            <a:off x="0" y="-1"/>
            <a:ext cx="9144000" cy="5143501"/>
          </a:xfrm>
          <a:prstGeom prst="rect">
            <a:avLst/>
          </a:prstGeom>
        </p:spPr>
      </p:pic>
      <p:sp>
        <p:nvSpPr>
          <p:cNvPr id="77" name="Google Shape;77;p16"/>
          <p:cNvSpPr txBox="1"/>
          <p:nvPr/>
        </p:nvSpPr>
        <p:spPr>
          <a:xfrm>
            <a:off x="521550" y="2955250"/>
            <a:ext cx="8100900" cy="1505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dk1"/>
                </a:solidFill>
                <a:highlight>
                  <a:srgbClr val="FFFFFF"/>
                </a:highlight>
                <a:latin typeface="Helvetica Neue Light"/>
                <a:ea typeface="Helvetica Neue Light"/>
                <a:cs typeface="Helvetica Neue Light"/>
                <a:sym typeface="Helvetica Neue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a:t>
            </a:r>
            <a:endParaRPr>
              <a:latin typeface="Helvetica Neue Light"/>
              <a:ea typeface="Helvetica Neue Light"/>
              <a:cs typeface="Helvetica Neue Light"/>
              <a:sym typeface="Helvetica Neue Light"/>
            </a:endParaRPr>
          </a:p>
        </p:txBody>
      </p:sp>
      <p:sp>
        <p:nvSpPr>
          <p:cNvPr id="78" name="Google Shape;78;p16"/>
          <p:cNvSpPr/>
          <p:nvPr/>
        </p:nvSpPr>
        <p:spPr>
          <a:xfrm>
            <a:off x="905900" y="389250"/>
            <a:ext cx="3331800" cy="2182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Google Shape;79;p16"/>
          <p:cNvSpPr txBox="1"/>
          <p:nvPr/>
        </p:nvSpPr>
        <p:spPr>
          <a:xfrm>
            <a:off x="2088950" y="1228950"/>
            <a:ext cx="1197900" cy="37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CCCCCC"/>
                </a:solidFill>
                <a:latin typeface="Helvetica Neue"/>
                <a:ea typeface="Helvetica Neue"/>
                <a:cs typeface="Helvetica Neue"/>
                <a:sym typeface="Helvetica Neue"/>
              </a:rPr>
              <a:t>Imagem 1 </a:t>
            </a:r>
            <a:endParaRPr b="1">
              <a:solidFill>
                <a:srgbClr val="CCCCCC"/>
              </a:solidFill>
              <a:latin typeface="Helvetica Neue"/>
              <a:ea typeface="Helvetica Neue"/>
              <a:cs typeface="Helvetica Neue"/>
              <a:sym typeface="Helvetica Neue"/>
            </a:endParaRPr>
          </a:p>
        </p:txBody>
      </p:sp>
      <p:sp>
        <p:nvSpPr>
          <p:cNvPr id="80" name="Google Shape;80;p16"/>
          <p:cNvSpPr/>
          <p:nvPr/>
        </p:nvSpPr>
        <p:spPr>
          <a:xfrm>
            <a:off x="4572000" y="389250"/>
            <a:ext cx="3331800" cy="2182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Google Shape;81;p16"/>
          <p:cNvSpPr txBox="1"/>
          <p:nvPr/>
        </p:nvSpPr>
        <p:spPr>
          <a:xfrm>
            <a:off x="5755050" y="1228950"/>
            <a:ext cx="1197900" cy="37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CCCCCC"/>
                </a:solidFill>
                <a:latin typeface="Helvetica Neue"/>
                <a:ea typeface="Helvetica Neue"/>
                <a:cs typeface="Helvetica Neue"/>
                <a:sym typeface="Helvetica Neue"/>
              </a:rPr>
              <a:t>Imagem 2 </a:t>
            </a:r>
            <a:endParaRPr b="1">
              <a:solidFill>
                <a:srgbClr val="CCCCCC"/>
              </a:solidFill>
              <a:latin typeface="Helvetica Neue"/>
              <a:ea typeface="Helvetica Neue"/>
              <a:cs typeface="Helvetica Neue"/>
              <a:sym typeface="Helvetica Neue"/>
            </a:endParaRPr>
          </a:p>
        </p:txBody>
      </p:sp>
      <p:sp>
        <p:nvSpPr>
          <p:cNvPr id="82" name="Google Shape;82;p16"/>
          <p:cNvSpPr txBox="1"/>
          <p:nvPr/>
        </p:nvSpPr>
        <p:spPr>
          <a:xfrm>
            <a:off x="905900" y="2571750"/>
            <a:ext cx="1197900" cy="37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666666"/>
                </a:solidFill>
                <a:latin typeface="Helvetica Neue Light"/>
                <a:ea typeface="Helvetica Neue Light"/>
                <a:cs typeface="Helvetica Neue Light"/>
                <a:sym typeface="Helvetica Neue Light"/>
              </a:rPr>
              <a:t>Fonte: XXXX</a:t>
            </a:r>
            <a:endParaRPr sz="1000" b="1">
              <a:solidFill>
                <a:srgbClr val="CCCCCC"/>
              </a:solidFill>
              <a:latin typeface="Helvetica Neue"/>
              <a:ea typeface="Helvetica Neue"/>
              <a:cs typeface="Helvetica Neue"/>
              <a:sym typeface="Helvetica Neue"/>
            </a:endParaRPr>
          </a:p>
        </p:txBody>
      </p:sp>
      <p:sp>
        <p:nvSpPr>
          <p:cNvPr id="83" name="Google Shape;83;p16"/>
          <p:cNvSpPr txBox="1"/>
          <p:nvPr/>
        </p:nvSpPr>
        <p:spPr>
          <a:xfrm>
            <a:off x="4572000" y="2571750"/>
            <a:ext cx="1197900" cy="37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666666"/>
                </a:solidFill>
                <a:latin typeface="Helvetica Neue Light"/>
                <a:ea typeface="Helvetica Neue Light"/>
                <a:cs typeface="Helvetica Neue Light"/>
                <a:sym typeface="Helvetica Neue Light"/>
              </a:rPr>
              <a:t>Fonte: XXXX</a:t>
            </a:r>
            <a:endParaRPr sz="1000" b="1">
              <a:solidFill>
                <a:srgbClr val="CCCCCC"/>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Imagem 4" descr="tela template.png"/>
          <p:cNvPicPr>
            <a:picLocks noChangeAspect="1"/>
          </p:cNvPicPr>
          <p:nvPr/>
        </p:nvPicPr>
        <p:blipFill>
          <a:blip r:embed="rId3"/>
          <a:stretch>
            <a:fillRect/>
          </a:stretch>
        </p:blipFill>
        <p:spPr>
          <a:xfrm>
            <a:off x="0" y="-1"/>
            <a:ext cx="9144000" cy="5143501"/>
          </a:xfrm>
          <a:prstGeom prst="rect">
            <a:avLst/>
          </a:prstGeom>
        </p:spPr>
      </p:pic>
      <p:sp>
        <p:nvSpPr>
          <p:cNvPr id="88" name="Google Shape;88;p17"/>
          <p:cNvSpPr txBox="1"/>
          <p:nvPr/>
        </p:nvSpPr>
        <p:spPr>
          <a:xfrm>
            <a:off x="746250" y="531550"/>
            <a:ext cx="5106000" cy="643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b="1">
                <a:solidFill>
                  <a:schemeClr val="dk2"/>
                </a:solidFill>
                <a:latin typeface="Helvetica Neue"/>
                <a:ea typeface="Helvetica Neue"/>
                <a:cs typeface="Helvetica Neue"/>
                <a:sym typeface="Helvetica Neue"/>
              </a:rPr>
              <a:t>Referências Bibliográficas</a:t>
            </a:r>
            <a:endParaRPr/>
          </a:p>
        </p:txBody>
      </p:sp>
      <p:sp>
        <p:nvSpPr>
          <p:cNvPr id="89" name="Google Shape;89;p17"/>
          <p:cNvSpPr txBox="1"/>
          <p:nvPr/>
        </p:nvSpPr>
        <p:spPr>
          <a:xfrm>
            <a:off x="746250" y="1669575"/>
            <a:ext cx="7651500" cy="245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solidFill>
                  <a:srgbClr val="434343"/>
                </a:solidFill>
                <a:latin typeface="Helvetica Neue"/>
                <a:ea typeface="Helvetica Neue"/>
                <a:cs typeface="Helvetica Neue"/>
                <a:sym typeface="Helvetica Neue"/>
              </a:rPr>
              <a:t>AMARAL, Emília; SEVERINO, Antônio; PATROCÍNIO, Mauro Ferreira do. Novo manual de redação: gramática, literatura, interpretação de texto. São Paulo: Círculo do Livro, 1995.</a:t>
            </a:r>
            <a:endParaRPr sz="1200">
              <a:solidFill>
                <a:srgbClr val="434343"/>
              </a:solidFill>
              <a:latin typeface="Helvetica Neue"/>
              <a:ea typeface="Helvetica Neue"/>
              <a:cs typeface="Helvetica Neue"/>
              <a:sym typeface="Helvetica Neue"/>
            </a:endParaRPr>
          </a:p>
          <a:p>
            <a:pPr marL="0" lvl="0" indent="0">
              <a:spcBef>
                <a:spcPts val="0"/>
              </a:spcBef>
              <a:spcAft>
                <a:spcPts val="0"/>
              </a:spcAft>
              <a:buNone/>
            </a:pPr>
            <a:endParaRPr sz="1200">
              <a:solidFill>
                <a:srgbClr val="434343"/>
              </a:solidFill>
              <a:latin typeface="Helvetica Neue"/>
              <a:ea typeface="Helvetica Neue"/>
              <a:cs typeface="Helvetica Neue"/>
              <a:sym typeface="Helvetica Neue"/>
            </a:endParaRPr>
          </a:p>
          <a:p>
            <a:pPr marL="0" lvl="0" indent="0">
              <a:spcBef>
                <a:spcPts val="0"/>
              </a:spcBef>
              <a:spcAft>
                <a:spcPts val="0"/>
              </a:spcAft>
              <a:buNone/>
            </a:pPr>
            <a:r>
              <a:rPr lang="en" sz="1200">
                <a:solidFill>
                  <a:srgbClr val="434343"/>
                </a:solidFill>
                <a:latin typeface="Helvetica Neue"/>
                <a:ea typeface="Helvetica Neue"/>
                <a:cs typeface="Helvetica Neue"/>
                <a:sym typeface="Helvetica Neue"/>
              </a:rPr>
              <a:t>PERELMAN, Chaïm; OLBRECHTS, Lucie. Tratado da argumentação: a nova retórica. São Paulo: Martins Fontes, 1996.</a:t>
            </a:r>
            <a:endParaRPr sz="1200">
              <a:solidFill>
                <a:srgbClr val="434343"/>
              </a:solidFill>
              <a:latin typeface="Helvetica Neue"/>
              <a:ea typeface="Helvetica Neue"/>
              <a:cs typeface="Helvetica Neue"/>
              <a:sym typeface="Helvetica Neue"/>
            </a:endParaRPr>
          </a:p>
          <a:p>
            <a:pPr marL="0" lvl="0" indent="0">
              <a:spcBef>
                <a:spcPts val="0"/>
              </a:spcBef>
              <a:spcAft>
                <a:spcPts val="0"/>
              </a:spcAft>
              <a:buNone/>
            </a:pPr>
            <a:endParaRPr sz="1200">
              <a:solidFill>
                <a:srgbClr val="434343"/>
              </a:solidFill>
              <a:latin typeface="Helvetica Neue"/>
              <a:ea typeface="Helvetica Neue"/>
              <a:cs typeface="Helvetica Neue"/>
              <a:sym typeface="Helvetica Neue"/>
            </a:endParaRPr>
          </a:p>
          <a:p>
            <a:pPr marL="0" lvl="0" indent="0">
              <a:spcBef>
                <a:spcPts val="0"/>
              </a:spcBef>
              <a:spcAft>
                <a:spcPts val="0"/>
              </a:spcAft>
              <a:buNone/>
            </a:pPr>
            <a:r>
              <a:rPr lang="en" sz="1200">
                <a:solidFill>
                  <a:srgbClr val="434343"/>
                </a:solidFill>
                <a:latin typeface="Helvetica Neue"/>
                <a:ea typeface="Helvetica Neue"/>
                <a:cs typeface="Helvetica Neue"/>
                <a:sym typeface="Helvetica Neue"/>
              </a:rPr>
              <a:t>COMPAGNON, Antoine. O leitor. In:______. O demônio da teoria: literatura e senso comum. Tradução de Cleonice Paes Barreto Mourão. Belo Horizonte: Editora UFMG, 1999. Cap. 4, p. 139-164.</a:t>
            </a:r>
            <a:endParaRPr sz="1200">
              <a:solidFill>
                <a:srgbClr val="434343"/>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579</Words>
  <Application>Microsoft Office PowerPoint</Application>
  <PresentationFormat>Apresentação na tela (16:9)</PresentationFormat>
  <Paragraphs>20</Paragraphs>
  <Slides>5</Slides>
  <Notes>5</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vt:i4>
      </vt:variant>
    </vt:vector>
  </HeadingPairs>
  <TitlesOfParts>
    <vt:vector size="9" baseType="lpstr">
      <vt:lpstr>Arial</vt:lpstr>
      <vt:lpstr>Helvetica Neue Light</vt:lpstr>
      <vt:lpstr>Helvetica Neue</vt:lpstr>
      <vt:lpstr>Simple Light</vt:lpstr>
      <vt:lpstr>Template de Apresentação</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de Apresentação</dc:title>
  <dc:creator>Divamelia de Oliveira Bezerra Gomes</dc:creator>
  <cp:lastModifiedBy>Ezequiel Vieira Lima Jr</cp:lastModifiedBy>
  <cp:revision>5</cp:revision>
  <dcterms:modified xsi:type="dcterms:W3CDTF">2023-09-01T14:24:21Z</dcterms:modified>
</cp:coreProperties>
</file>