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Helvetica Neue Light" charset="0"/>
      <p:regular r:id="rId8"/>
      <p:bold r:id="rId9"/>
      <p:italic r:id="rId10"/>
      <p:boldItalic r:id="rId11"/>
    </p:embeddedFont>
    <p:embeddedFont>
      <p:font typeface="Helvetica Neue"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55" d="100"/>
          <a:sy n="155" d="100"/>
        </p:scale>
        <p:origin x="-402"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 xmlns:p14="http://schemas.microsoft.com/office/powerpoint/2010/main" val="4860443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01bd76d9f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g401bd76d9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 xmlns:p14="http://schemas.microsoft.com/office/powerpoint/2010/main" val="405962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401bd76d9f_0_1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401bd76d9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 xmlns:p14="http://schemas.microsoft.com/office/powerpoint/2010/main" val="418254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01bd76d9f_0_1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Google Shape;67;g401bd76d9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 xmlns:p14="http://schemas.microsoft.com/office/powerpoint/2010/main" val="2844475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01bd76d9f_0_3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401bd76d9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 xmlns:p14="http://schemas.microsoft.com/office/powerpoint/2010/main" val="164352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01bd76d9f_0_5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Google Shape;86;g401bd76d9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 xmlns:p14="http://schemas.microsoft.com/office/powerpoint/2010/main" val="380810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lum/>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4" name="Imagem 3">
            <a:extLst>
              <a:ext uri="{FF2B5EF4-FFF2-40B4-BE49-F238E27FC236}">
                <a16:creationId xmlns="" xmlns:a16="http://schemas.microsoft.com/office/drawing/2014/main" id="{78C3DBE2-1E47-42DC-4A6A-4EE20799CDD4}"/>
              </a:ext>
            </a:extLst>
          </p:cNvPr>
          <p:cNvPicPr>
            <a:picLocks noChangeAspect="1"/>
          </p:cNvPicPr>
          <p:nvPr/>
        </p:nvPicPr>
        <p:blipFill>
          <a:blip r:embed="rId3"/>
          <a:stretch>
            <a:fillRect/>
          </a:stretch>
        </p:blipFill>
        <p:spPr>
          <a:xfrm>
            <a:off x="0" y="0"/>
            <a:ext cx="9144000" cy="5143500"/>
          </a:xfrm>
          <a:prstGeom prst="rect">
            <a:avLst/>
          </a:prstGeom>
        </p:spPr>
      </p:pic>
      <p:sp>
        <p:nvSpPr>
          <p:cNvPr id="54" name="Google Shape;54;p13"/>
          <p:cNvSpPr txBox="1">
            <a:spLocks noGrp="1"/>
          </p:cNvSpPr>
          <p:nvPr>
            <p:ph type="ctrTitle"/>
          </p:nvPr>
        </p:nvSpPr>
        <p:spPr>
          <a:xfrm>
            <a:off x="311700" y="1257775"/>
            <a:ext cx="8520600" cy="858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800">
                <a:latin typeface="Helvetica Neue Light"/>
                <a:ea typeface="Helvetica Neue Light"/>
                <a:cs typeface="Helvetica Neue Light"/>
                <a:sym typeface="Helvetica Neue Light"/>
              </a:rPr>
              <a:t>Template de Apresentação</a:t>
            </a:r>
            <a:endParaRPr sz="4800">
              <a:latin typeface="Helvetica Neue Light"/>
              <a:ea typeface="Helvetica Neue Light"/>
              <a:cs typeface="Helvetica Neue Light"/>
              <a:sym typeface="Helvetica Neue Light"/>
            </a:endParaRPr>
          </a:p>
        </p:txBody>
      </p:sp>
      <p:sp>
        <p:nvSpPr>
          <p:cNvPr id="55" name="Google Shape;55;p13"/>
          <p:cNvSpPr txBox="1">
            <a:spLocks noGrp="1"/>
          </p:cNvSpPr>
          <p:nvPr>
            <p:ph type="subTitle" idx="1"/>
          </p:nvPr>
        </p:nvSpPr>
        <p:spPr>
          <a:xfrm>
            <a:off x="1902900" y="2116075"/>
            <a:ext cx="5338200" cy="609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Helvetica Neue"/>
                <a:ea typeface="Helvetica Neue"/>
                <a:cs typeface="Helvetica Neue"/>
                <a:sym typeface="Helvetica Neue"/>
              </a:rPr>
              <a:t>Subtítulo de Apresentação</a:t>
            </a:r>
            <a:endParaRPr b="1">
              <a:latin typeface="Helvetica Neue"/>
              <a:ea typeface="Helvetica Neue"/>
              <a:cs typeface="Helvetica Neue"/>
              <a:sym typeface="Helvetica Neue"/>
            </a:endParaRPr>
          </a:p>
        </p:txBody>
      </p:sp>
      <p:pic>
        <p:nvPicPr>
          <p:cNvPr id="3" name="Imagem 2">
            <a:extLst>
              <a:ext uri="{FF2B5EF4-FFF2-40B4-BE49-F238E27FC236}">
                <a16:creationId xmlns="" xmlns:a16="http://schemas.microsoft.com/office/drawing/2014/main" id="{8F37F5FC-253D-4039-1C51-748E870F6565}"/>
              </a:ext>
            </a:extLst>
          </p:cNvPr>
          <p:cNvPicPr>
            <a:picLocks noChangeAspect="1"/>
          </p:cNvPicPr>
          <p:nvPr/>
        </p:nvPicPr>
        <p:blipFill>
          <a:blip r:embed="rId4"/>
          <a:stretch>
            <a:fillRect/>
          </a:stretch>
        </p:blipFill>
        <p:spPr>
          <a:xfrm>
            <a:off x="1995416" y="2971989"/>
            <a:ext cx="5153168" cy="78380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 name="Imagem 2">
            <a:extLst>
              <a:ext uri="{FF2B5EF4-FFF2-40B4-BE49-F238E27FC236}">
                <a16:creationId xmlns="" xmlns:a16="http://schemas.microsoft.com/office/drawing/2014/main" id="{27F8C3F1-E0BC-938A-DB26-31E569DCAF28}"/>
              </a:ext>
            </a:extLst>
          </p:cNvPr>
          <p:cNvPicPr>
            <a:picLocks noChangeAspect="1"/>
          </p:cNvPicPr>
          <p:nvPr/>
        </p:nvPicPr>
        <p:blipFill>
          <a:blip r:embed="rId3"/>
          <a:stretch>
            <a:fillRect/>
          </a:stretch>
        </p:blipFill>
        <p:spPr>
          <a:xfrm>
            <a:off x="0" y="0"/>
            <a:ext cx="9144000" cy="5143500"/>
          </a:xfrm>
          <a:prstGeom prst="rect">
            <a:avLst/>
          </a:prstGeom>
        </p:spPr>
      </p:pic>
      <p:sp>
        <p:nvSpPr>
          <p:cNvPr id="61" name="Google Shape;61;p14"/>
          <p:cNvSpPr txBox="1"/>
          <p:nvPr/>
        </p:nvSpPr>
        <p:spPr>
          <a:xfrm>
            <a:off x="621425" y="920800"/>
            <a:ext cx="7681500" cy="1767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dirty="0">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a:t>
            </a:r>
            <a:endParaRPr/>
          </a:p>
        </p:txBody>
      </p:sp>
      <p:sp>
        <p:nvSpPr>
          <p:cNvPr id="62" name="Google Shape;62;p14"/>
          <p:cNvSpPr txBox="1"/>
          <p:nvPr/>
        </p:nvSpPr>
        <p:spPr>
          <a:xfrm>
            <a:off x="621425" y="27700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1</a:t>
            </a:r>
            <a:endParaRPr/>
          </a:p>
        </p:txBody>
      </p:sp>
      <p:sp>
        <p:nvSpPr>
          <p:cNvPr id="63" name="Google Shape;63;p14"/>
          <p:cNvSpPr txBox="1"/>
          <p:nvPr/>
        </p:nvSpPr>
        <p:spPr>
          <a:xfrm>
            <a:off x="610150" y="3296800"/>
            <a:ext cx="7681500" cy="1053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a:p>
        </p:txBody>
      </p:sp>
      <p:sp>
        <p:nvSpPr>
          <p:cNvPr id="64" name="Google Shape;64;p14"/>
          <p:cNvSpPr txBox="1"/>
          <p:nvPr/>
        </p:nvSpPr>
        <p:spPr>
          <a:xfrm>
            <a:off x="610150" y="260675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2</a:t>
            </a:r>
            <a:endParaRPr/>
          </a:p>
        </p:txBody>
      </p:sp>
      <p:pic>
        <p:nvPicPr>
          <p:cNvPr id="5" name="Imagem 4">
            <a:extLst>
              <a:ext uri="{FF2B5EF4-FFF2-40B4-BE49-F238E27FC236}">
                <a16:creationId xmlns="" xmlns:a16="http://schemas.microsoft.com/office/drawing/2014/main" id="{FE4D813A-D74D-98BE-797B-BFFC7F3CC45E}"/>
              </a:ext>
            </a:extLst>
          </p:cNvPr>
          <p:cNvPicPr>
            <a:picLocks noChangeAspect="1"/>
          </p:cNvPicPr>
          <p:nvPr/>
        </p:nvPicPr>
        <p:blipFill>
          <a:blip r:embed="rId4"/>
          <a:stretch>
            <a:fillRect/>
          </a:stretch>
        </p:blipFill>
        <p:spPr>
          <a:xfrm>
            <a:off x="621425" y="4627232"/>
            <a:ext cx="2210456" cy="33621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3" name="Imagem 2">
            <a:extLst>
              <a:ext uri="{FF2B5EF4-FFF2-40B4-BE49-F238E27FC236}">
                <a16:creationId xmlns="" xmlns:a16="http://schemas.microsoft.com/office/drawing/2014/main" id="{BD12C658-4A12-6134-7FCD-81BE13C69973}"/>
              </a:ext>
            </a:extLst>
          </p:cNvPr>
          <p:cNvPicPr>
            <a:picLocks noChangeAspect="1"/>
          </p:cNvPicPr>
          <p:nvPr/>
        </p:nvPicPr>
        <p:blipFill>
          <a:blip r:embed="rId3"/>
          <a:stretch>
            <a:fillRect/>
          </a:stretch>
        </p:blipFill>
        <p:spPr>
          <a:xfrm>
            <a:off x="0" y="0"/>
            <a:ext cx="9144000" cy="5143500"/>
          </a:xfrm>
          <a:prstGeom prst="rect">
            <a:avLst/>
          </a:prstGeom>
        </p:spPr>
      </p:pic>
      <p:sp>
        <p:nvSpPr>
          <p:cNvPr id="69" name="Google Shape;69;p15"/>
          <p:cNvSpPr txBox="1"/>
          <p:nvPr/>
        </p:nvSpPr>
        <p:spPr>
          <a:xfrm>
            <a:off x="2807550" y="605700"/>
            <a:ext cx="5974500" cy="3429000"/>
          </a:xfrm>
          <a:prstGeom prst="rect">
            <a:avLst/>
          </a:prstGeom>
          <a:noFill/>
          <a:ln>
            <a:noFill/>
          </a:ln>
        </p:spPr>
        <p:txBody>
          <a:bodyPr spcFirstLastPara="1" wrap="square" lIns="91425" tIns="91425" rIns="91425" bIns="91425" anchor="t" anchorCtr="0">
            <a:noAutofit/>
          </a:bodyPr>
          <a:lstStyle/>
          <a:p>
            <a:pPr marL="0" lvl="0" indent="0" algn="just">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0" name="Google Shape;70;p15"/>
          <p:cNvSpPr/>
          <p:nvPr/>
        </p:nvSpPr>
        <p:spPr>
          <a:xfrm>
            <a:off x="486650" y="677550"/>
            <a:ext cx="2193600" cy="3058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Google Shape;71;p15"/>
          <p:cNvSpPr txBox="1"/>
          <p:nvPr/>
        </p:nvSpPr>
        <p:spPr>
          <a:xfrm>
            <a:off x="1100600" y="2068650"/>
            <a:ext cx="965700" cy="503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b="1">
                <a:solidFill>
                  <a:srgbClr val="CCCCCC"/>
                </a:solidFill>
                <a:latin typeface="Helvetica Neue"/>
                <a:ea typeface="Helvetica Neue"/>
                <a:cs typeface="Helvetica Neue"/>
                <a:sym typeface="Helvetica Neue"/>
              </a:rPr>
              <a:t>imagem</a:t>
            </a:r>
            <a:endParaRPr b="1">
              <a:solidFill>
                <a:srgbClr val="CCCCCC"/>
              </a:solidFill>
              <a:latin typeface="Helvetica Neue"/>
              <a:ea typeface="Helvetica Neue"/>
              <a:cs typeface="Helvetica Neue"/>
              <a:sym typeface="Helvetica Neue"/>
            </a:endParaRPr>
          </a:p>
        </p:txBody>
      </p:sp>
      <p:sp>
        <p:nvSpPr>
          <p:cNvPr id="72" name="Google Shape;72;p15"/>
          <p:cNvSpPr txBox="1"/>
          <p:nvPr/>
        </p:nvSpPr>
        <p:spPr>
          <a:xfrm>
            <a:off x="486650" y="37360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pic>
        <p:nvPicPr>
          <p:cNvPr id="8" name="Imagem 7">
            <a:extLst>
              <a:ext uri="{FF2B5EF4-FFF2-40B4-BE49-F238E27FC236}">
                <a16:creationId xmlns="" xmlns:a16="http://schemas.microsoft.com/office/drawing/2014/main" id="{FE4D813A-D74D-98BE-797B-BFFC7F3CC45E}"/>
              </a:ext>
            </a:extLst>
          </p:cNvPr>
          <p:cNvPicPr>
            <a:picLocks noChangeAspect="1"/>
          </p:cNvPicPr>
          <p:nvPr/>
        </p:nvPicPr>
        <p:blipFill>
          <a:blip r:embed="rId4"/>
          <a:stretch>
            <a:fillRect/>
          </a:stretch>
        </p:blipFill>
        <p:spPr>
          <a:xfrm>
            <a:off x="621425" y="4627232"/>
            <a:ext cx="2210456" cy="33621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3" name="Imagem 2">
            <a:extLst>
              <a:ext uri="{FF2B5EF4-FFF2-40B4-BE49-F238E27FC236}">
                <a16:creationId xmlns="" xmlns:a16="http://schemas.microsoft.com/office/drawing/2014/main" id="{D53A7F02-94B4-7A1E-443F-96A874696CE0}"/>
              </a:ext>
            </a:extLst>
          </p:cNvPr>
          <p:cNvPicPr>
            <a:picLocks noChangeAspect="1"/>
          </p:cNvPicPr>
          <p:nvPr/>
        </p:nvPicPr>
        <p:blipFill>
          <a:blip r:embed="rId3"/>
          <a:stretch>
            <a:fillRect/>
          </a:stretch>
        </p:blipFill>
        <p:spPr>
          <a:xfrm>
            <a:off x="0" y="0"/>
            <a:ext cx="9144000" cy="5143500"/>
          </a:xfrm>
          <a:prstGeom prst="rect">
            <a:avLst/>
          </a:prstGeom>
        </p:spPr>
      </p:pic>
      <p:sp>
        <p:nvSpPr>
          <p:cNvPr id="77" name="Google Shape;77;p16"/>
          <p:cNvSpPr txBox="1"/>
          <p:nvPr/>
        </p:nvSpPr>
        <p:spPr>
          <a:xfrm>
            <a:off x="521550" y="2955250"/>
            <a:ext cx="8100900" cy="1505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8" name="Google Shape;78;p16"/>
          <p:cNvSpPr/>
          <p:nvPr/>
        </p:nvSpPr>
        <p:spPr>
          <a:xfrm>
            <a:off x="9059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16"/>
          <p:cNvSpPr txBox="1"/>
          <p:nvPr/>
        </p:nvSpPr>
        <p:spPr>
          <a:xfrm>
            <a:off x="20889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1 </a:t>
            </a:r>
            <a:endParaRPr b="1">
              <a:solidFill>
                <a:srgbClr val="CCCCCC"/>
              </a:solidFill>
              <a:latin typeface="Helvetica Neue"/>
              <a:ea typeface="Helvetica Neue"/>
              <a:cs typeface="Helvetica Neue"/>
              <a:sym typeface="Helvetica Neue"/>
            </a:endParaRPr>
          </a:p>
        </p:txBody>
      </p:sp>
      <p:sp>
        <p:nvSpPr>
          <p:cNvPr id="80" name="Google Shape;80;p16"/>
          <p:cNvSpPr/>
          <p:nvPr/>
        </p:nvSpPr>
        <p:spPr>
          <a:xfrm>
            <a:off x="45720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Google Shape;81;p16"/>
          <p:cNvSpPr txBox="1"/>
          <p:nvPr/>
        </p:nvSpPr>
        <p:spPr>
          <a:xfrm>
            <a:off x="57550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2 </a:t>
            </a:r>
            <a:endParaRPr b="1">
              <a:solidFill>
                <a:srgbClr val="CCCCCC"/>
              </a:solidFill>
              <a:latin typeface="Helvetica Neue"/>
              <a:ea typeface="Helvetica Neue"/>
              <a:cs typeface="Helvetica Neue"/>
              <a:sym typeface="Helvetica Neue"/>
            </a:endParaRPr>
          </a:p>
        </p:txBody>
      </p:sp>
      <p:sp>
        <p:nvSpPr>
          <p:cNvPr id="82" name="Google Shape;82;p16"/>
          <p:cNvSpPr txBox="1"/>
          <p:nvPr/>
        </p:nvSpPr>
        <p:spPr>
          <a:xfrm>
            <a:off x="9059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
        <p:nvSpPr>
          <p:cNvPr id="83" name="Google Shape;83;p16"/>
          <p:cNvSpPr txBox="1"/>
          <p:nvPr/>
        </p:nvSpPr>
        <p:spPr>
          <a:xfrm>
            <a:off x="45720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pic>
        <p:nvPicPr>
          <p:cNvPr id="11" name="Imagem 10">
            <a:extLst>
              <a:ext uri="{FF2B5EF4-FFF2-40B4-BE49-F238E27FC236}">
                <a16:creationId xmlns="" xmlns:a16="http://schemas.microsoft.com/office/drawing/2014/main" id="{FE4D813A-D74D-98BE-797B-BFFC7F3CC45E}"/>
              </a:ext>
            </a:extLst>
          </p:cNvPr>
          <p:cNvPicPr>
            <a:picLocks noChangeAspect="1"/>
          </p:cNvPicPr>
          <p:nvPr/>
        </p:nvPicPr>
        <p:blipFill>
          <a:blip r:embed="rId4"/>
          <a:stretch>
            <a:fillRect/>
          </a:stretch>
        </p:blipFill>
        <p:spPr>
          <a:xfrm>
            <a:off x="621425" y="4627232"/>
            <a:ext cx="2210456" cy="33621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3" name="Imagem 2">
            <a:extLst>
              <a:ext uri="{FF2B5EF4-FFF2-40B4-BE49-F238E27FC236}">
                <a16:creationId xmlns="" xmlns:a16="http://schemas.microsoft.com/office/drawing/2014/main" id="{2DE0F52A-B4D2-A218-BF9C-EFA350C47BD7}"/>
              </a:ext>
            </a:extLst>
          </p:cNvPr>
          <p:cNvPicPr>
            <a:picLocks noChangeAspect="1"/>
          </p:cNvPicPr>
          <p:nvPr/>
        </p:nvPicPr>
        <p:blipFill>
          <a:blip r:embed="rId3"/>
          <a:stretch>
            <a:fillRect/>
          </a:stretch>
        </p:blipFill>
        <p:spPr>
          <a:xfrm>
            <a:off x="0" y="0"/>
            <a:ext cx="9144000" cy="5143500"/>
          </a:xfrm>
          <a:prstGeom prst="rect">
            <a:avLst/>
          </a:prstGeom>
        </p:spPr>
      </p:pic>
      <p:sp>
        <p:nvSpPr>
          <p:cNvPr id="88" name="Google Shape;88;p17"/>
          <p:cNvSpPr txBox="1"/>
          <p:nvPr/>
        </p:nvSpPr>
        <p:spPr>
          <a:xfrm>
            <a:off x="746250" y="531550"/>
            <a:ext cx="51060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Referências Bibliográficas</a:t>
            </a:r>
            <a:endParaRPr/>
          </a:p>
        </p:txBody>
      </p:sp>
      <p:sp>
        <p:nvSpPr>
          <p:cNvPr id="89" name="Google Shape;89;p17"/>
          <p:cNvSpPr txBox="1"/>
          <p:nvPr/>
        </p:nvSpPr>
        <p:spPr>
          <a:xfrm>
            <a:off x="746250" y="1669575"/>
            <a:ext cx="7651500" cy="2455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AMARAL, Emília; SEVERINO, Antônio; PATROCÍNIO, Mauro Ferreira do. Novo manual de redação: gramática, literatura, interpretação de texto. São Paulo: Círculo do Livro, 1995.</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PERELMAN, Chaïm; OLBRECHTS, Lucie. Tratado da argumentação: a nova retórica. São Paulo: Martins Fontes, 1996.</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COMPAGNON, Antoine. O leitor. In:______. O demônio da teoria: literatura e senso comum. Tradução de Cleonice Paes Barreto Mourão. Belo Horizonte: Editora UFMG, 1999. Cap. 4, p. 139-164.</a:t>
            </a:r>
            <a:endParaRPr sz="1200">
              <a:solidFill>
                <a:srgbClr val="434343"/>
              </a:solidFill>
              <a:latin typeface="Helvetica Neue"/>
              <a:ea typeface="Helvetica Neue"/>
              <a:cs typeface="Helvetica Neue"/>
              <a:sym typeface="Helvetica Neue"/>
            </a:endParaRPr>
          </a:p>
        </p:txBody>
      </p:sp>
      <p:pic>
        <p:nvPicPr>
          <p:cNvPr id="7" name="Imagem 6">
            <a:extLst>
              <a:ext uri="{FF2B5EF4-FFF2-40B4-BE49-F238E27FC236}">
                <a16:creationId xmlns="" xmlns:a16="http://schemas.microsoft.com/office/drawing/2014/main" id="{FE4D813A-D74D-98BE-797B-BFFC7F3CC45E}"/>
              </a:ext>
            </a:extLst>
          </p:cNvPr>
          <p:cNvPicPr>
            <a:picLocks noChangeAspect="1"/>
          </p:cNvPicPr>
          <p:nvPr/>
        </p:nvPicPr>
        <p:blipFill>
          <a:blip r:embed="rId4"/>
          <a:stretch>
            <a:fillRect/>
          </a:stretch>
        </p:blipFill>
        <p:spPr>
          <a:xfrm>
            <a:off x="621425" y="4627232"/>
            <a:ext cx="2210456" cy="336212"/>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579</Words>
  <Application>Microsoft Office PowerPoint</Application>
  <PresentationFormat>Apresentação na tela (16:9)</PresentationFormat>
  <Paragraphs>20</Paragraphs>
  <Slides>5</Slides>
  <Notes>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Helvetica Neue Light</vt:lpstr>
      <vt:lpstr>Helvetica Neue</vt:lpstr>
      <vt:lpstr>Simple Light</vt:lpstr>
      <vt:lpstr>Template de Apresentação</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de Apresentação</dc:title>
  <dc:creator>Divamelia de Oliveira Bezerra Gomes</dc:creator>
  <cp:lastModifiedBy>1635256</cp:lastModifiedBy>
  <cp:revision>6</cp:revision>
  <dcterms:modified xsi:type="dcterms:W3CDTF">2023-01-13T12:57:58Z</dcterms:modified>
</cp:coreProperties>
</file>